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8" r:id="rId2"/>
    <p:sldId id="257" r:id="rId3"/>
    <p:sldId id="256" r:id="rId4"/>
    <p:sldId id="292" r:id="rId5"/>
    <p:sldId id="261" r:id="rId6"/>
    <p:sldId id="285" r:id="rId7"/>
    <p:sldId id="263" r:id="rId8"/>
    <p:sldId id="264" r:id="rId9"/>
    <p:sldId id="262" r:id="rId10"/>
    <p:sldId id="265" r:id="rId11"/>
    <p:sldId id="266" r:id="rId12"/>
    <p:sldId id="269" r:id="rId13"/>
    <p:sldId id="273" r:id="rId14"/>
    <p:sldId id="270" r:id="rId15"/>
    <p:sldId id="271" r:id="rId16"/>
    <p:sldId id="274" r:id="rId17"/>
    <p:sldId id="267" r:id="rId18"/>
    <p:sldId id="286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0" r:id="rId27"/>
    <p:sldId id="283" r:id="rId28"/>
    <p:sldId id="284" r:id="rId29"/>
    <p:sldId id="288" r:id="rId30"/>
    <p:sldId id="289" r:id="rId31"/>
    <p:sldId id="290" r:id="rId32"/>
    <p:sldId id="291" r:id="rId33"/>
    <p:sldId id="287" r:id="rId34"/>
    <p:sldId id="268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00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Динамика тяжести состояния по шкале</a:t>
            </a:r>
            <a:r>
              <a:rPr lang="en-US" sz="1200" baseline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pSOFA</a:t>
            </a:r>
          </a:p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r>
              <a:rPr lang="en-US" sz="1200">
                <a:latin typeface="Times New Roman" pitchFamily="18" charset="0"/>
                <a:cs typeface="Times New Roman" pitchFamily="18" charset="0"/>
              </a:rPr>
              <a:t>1-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1200" baseline="0">
                <a:latin typeface="Times New Roman" pitchFamily="18" charset="0"/>
                <a:cs typeface="Times New Roman" pitchFamily="18" charset="0"/>
              </a:rPr>
              <a:t> группа, </a:t>
            </a:r>
            <a:r>
              <a:rPr lang="en-US" sz="1200" baseline="0">
                <a:latin typeface="Times New Roman" pitchFamily="18" charset="0"/>
                <a:cs typeface="Times New Roman" pitchFamily="18" charset="0"/>
              </a:rPr>
              <a:t>n=30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35087056646654796"/>
          <c:w val="0.95480225988700562"/>
          <c:h val="0.3811260948703251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Лист1!$B$10</c:f>
              <c:strCache>
                <c:ptCount val="1"/>
                <c:pt idx="0">
                  <c:v>0 баллов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Лист1!$C$9:$F$9</c:f>
              <c:strCache>
                <c:ptCount val="4"/>
                <c:pt idx="0">
                  <c:v>До операции</c:v>
                </c:pt>
                <c:pt idx="1">
                  <c:v>При поступлении в ОАиР, после операции</c:v>
                </c:pt>
                <c:pt idx="2">
                  <c:v>через 24 часа</c:v>
                </c:pt>
                <c:pt idx="3">
                  <c:v>через 48 часов</c:v>
                </c:pt>
              </c:strCache>
            </c:strRef>
          </c:cat>
          <c:val>
            <c:numRef>
              <c:f>Лист1!$C$10:$F$10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5</c:v>
                </c:pt>
                <c:pt idx="3">
                  <c:v>15</c:v>
                </c:pt>
              </c:numCache>
            </c:numRef>
          </c:val>
        </c:ser>
        <c:ser>
          <c:idx val="1"/>
          <c:order val="1"/>
          <c:tx>
            <c:strRef>
              <c:f>Лист1!$B$11</c:f>
              <c:strCache>
                <c:ptCount val="1"/>
                <c:pt idx="0">
                  <c:v>1 балл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Лист1!$C$9:$F$9</c:f>
              <c:strCache>
                <c:ptCount val="4"/>
                <c:pt idx="0">
                  <c:v>До операции</c:v>
                </c:pt>
                <c:pt idx="1">
                  <c:v>При поступлении в ОАиР, после операции</c:v>
                </c:pt>
                <c:pt idx="2">
                  <c:v>через 24 часа</c:v>
                </c:pt>
                <c:pt idx="3">
                  <c:v>через 48 часов</c:v>
                </c:pt>
              </c:strCache>
            </c:strRef>
          </c:cat>
          <c:val>
            <c:numRef>
              <c:f>Лист1!$C$11:$F$11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Лист1!$B$12</c:f>
              <c:strCache>
                <c:ptCount val="1"/>
                <c:pt idx="0">
                  <c:v>2 балла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20</a:t>
                    </a:r>
                    <a:r>
                      <a:rPr lang="ru-RU"/>
                      <a:t>*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Лист1!$C$9:$F$9</c:f>
              <c:strCache>
                <c:ptCount val="4"/>
                <c:pt idx="0">
                  <c:v>До операции</c:v>
                </c:pt>
                <c:pt idx="1">
                  <c:v>При поступлении в ОАиР, после операции</c:v>
                </c:pt>
                <c:pt idx="2">
                  <c:v>через 24 часа</c:v>
                </c:pt>
                <c:pt idx="3">
                  <c:v>через 48 часов</c:v>
                </c:pt>
              </c:strCache>
            </c:strRef>
          </c:cat>
          <c:val>
            <c:numRef>
              <c:f>Лист1!$C$12:$F$12</c:f>
              <c:numCache>
                <c:formatCode>General</c:formatCode>
                <c:ptCount val="4"/>
                <c:pt idx="0">
                  <c:v>20</c:v>
                </c:pt>
                <c:pt idx="1">
                  <c:v>3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</c:ser>
        <c:ser>
          <c:idx val="3"/>
          <c:order val="3"/>
          <c:tx>
            <c:strRef>
              <c:f>Лист1!$B$13</c:f>
              <c:strCache>
                <c:ptCount val="1"/>
                <c:pt idx="0">
                  <c:v>3 балла</c:v>
                </c:pt>
              </c:strCache>
            </c:strRef>
          </c:tx>
          <c:invertIfNegative val="0"/>
          <c:cat>
            <c:strRef>
              <c:f>Лист1!$C$9:$F$9</c:f>
              <c:strCache>
                <c:ptCount val="4"/>
                <c:pt idx="0">
                  <c:v>До операции</c:v>
                </c:pt>
                <c:pt idx="1">
                  <c:v>При поступлении в ОАиР, после операции</c:v>
                </c:pt>
                <c:pt idx="2">
                  <c:v>через 24 часа</c:v>
                </c:pt>
                <c:pt idx="3">
                  <c:v>через 48 часов</c:v>
                </c:pt>
              </c:strCache>
            </c:strRef>
          </c:cat>
          <c:val>
            <c:numRef>
              <c:f>Лист1!$C$13:$F$13</c:f>
              <c:numCache>
                <c:formatCode>General</c:formatCode>
                <c:ptCount val="4"/>
                <c:pt idx="0">
                  <c:v>9</c:v>
                </c:pt>
                <c:pt idx="1">
                  <c:v>6</c:v>
                </c:pt>
                <c:pt idx="2">
                  <c:v>7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Лист1!$B$14</c:f>
              <c:strCache>
                <c:ptCount val="1"/>
                <c:pt idx="0">
                  <c:v>4 и &gt; баллов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Лист1!$C$9:$F$9</c:f>
              <c:strCache>
                <c:ptCount val="4"/>
                <c:pt idx="0">
                  <c:v>До операции</c:v>
                </c:pt>
                <c:pt idx="1">
                  <c:v>При поступлении в ОАиР, после операции</c:v>
                </c:pt>
                <c:pt idx="2">
                  <c:v>через 24 часа</c:v>
                </c:pt>
                <c:pt idx="3">
                  <c:v>через 48 часов</c:v>
                </c:pt>
              </c:strCache>
            </c:strRef>
          </c:cat>
          <c:val>
            <c:numRef>
              <c:f>Лист1!$C$14:$F$14</c:f>
              <c:numCache>
                <c:formatCode>General</c:formatCode>
                <c:ptCount val="4"/>
                <c:pt idx="0">
                  <c:v>0</c:v>
                </c:pt>
                <c:pt idx="1">
                  <c:v>20</c:v>
                </c:pt>
                <c:pt idx="2">
                  <c:v>11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47358464"/>
        <c:axId val="147360000"/>
        <c:axId val="0"/>
      </c:bar3DChart>
      <c:catAx>
        <c:axId val="14735846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7360000"/>
        <c:crosses val="autoZero"/>
        <c:auto val="1"/>
        <c:lblAlgn val="ctr"/>
        <c:lblOffset val="100"/>
        <c:noMultiLvlLbl val="0"/>
      </c:catAx>
      <c:valAx>
        <c:axId val="1473600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7358464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Динамика тяжести состояния по шкале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pSOFA </a:t>
            </a:r>
          </a:p>
          <a:p>
            <a:pPr>
              <a:defRPr sz="1200">
                <a:latin typeface="Times New Roman" pitchFamily="18" charset="0"/>
                <a:cs typeface="Times New Roman" pitchFamily="18" charset="0"/>
              </a:defRPr>
            </a:pPr>
            <a:r>
              <a:rPr lang="en-US" sz="1200">
                <a:latin typeface="Times New Roman" pitchFamily="18" charset="0"/>
                <a:cs typeface="Times New Roman" pitchFamily="18" charset="0"/>
              </a:rPr>
              <a:t>2-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я группа,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n=30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Лист1!$B$10</c:f>
              <c:strCache>
                <c:ptCount val="1"/>
                <c:pt idx="0">
                  <c:v>0 баллов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Лист1!$G$9:$J$9</c:f>
              <c:strCache>
                <c:ptCount val="4"/>
                <c:pt idx="0">
                  <c:v>До операции</c:v>
                </c:pt>
                <c:pt idx="1">
                  <c:v>При поступлении в ОАиР, после операции</c:v>
                </c:pt>
                <c:pt idx="2">
                  <c:v>через 24 часов</c:v>
                </c:pt>
                <c:pt idx="3">
                  <c:v>через 48 часов</c:v>
                </c:pt>
              </c:strCache>
            </c:strRef>
          </c:cat>
          <c:val>
            <c:numRef>
              <c:f>Лист1!$G$10:$J$10</c:f>
              <c:numCache>
                <c:formatCode>General</c:formatCode>
                <c:ptCount val="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3</c:v>
                </c:pt>
              </c:numCache>
            </c:numRef>
          </c:val>
        </c:ser>
        <c:ser>
          <c:idx val="1"/>
          <c:order val="1"/>
          <c:tx>
            <c:strRef>
              <c:f>Лист1!$B$11</c:f>
              <c:strCache>
                <c:ptCount val="1"/>
                <c:pt idx="0">
                  <c:v>1 балл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Лист1!$G$9:$J$9</c:f>
              <c:strCache>
                <c:ptCount val="4"/>
                <c:pt idx="0">
                  <c:v>До операции</c:v>
                </c:pt>
                <c:pt idx="1">
                  <c:v>При поступлении в ОАиР, после операции</c:v>
                </c:pt>
                <c:pt idx="2">
                  <c:v>через 24 часов</c:v>
                </c:pt>
                <c:pt idx="3">
                  <c:v>через 48 часов</c:v>
                </c:pt>
              </c:strCache>
            </c:strRef>
          </c:cat>
          <c:val>
            <c:numRef>
              <c:f>Лист1!$G$11:$J$11</c:f>
              <c:numCache>
                <c:formatCode>General</c:formatCode>
                <c:ptCount val="4"/>
                <c:pt idx="0">
                  <c:v>8</c:v>
                </c:pt>
                <c:pt idx="1">
                  <c:v>1</c:v>
                </c:pt>
                <c:pt idx="2">
                  <c:v>3</c:v>
                </c:pt>
                <c:pt idx="3">
                  <c:v>6</c:v>
                </c:pt>
              </c:numCache>
            </c:numRef>
          </c:val>
        </c:ser>
        <c:ser>
          <c:idx val="2"/>
          <c:order val="2"/>
          <c:tx>
            <c:strRef>
              <c:f>Лист1!$B$12</c:f>
              <c:strCache>
                <c:ptCount val="1"/>
                <c:pt idx="0">
                  <c:v>2 балла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cat>
            <c:strRef>
              <c:f>Лист1!$G$9:$J$9</c:f>
              <c:strCache>
                <c:ptCount val="4"/>
                <c:pt idx="0">
                  <c:v>До операции</c:v>
                </c:pt>
                <c:pt idx="1">
                  <c:v>При поступлении в ОАиР, после операции</c:v>
                </c:pt>
                <c:pt idx="2">
                  <c:v>через 24 часов</c:v>
                </c:pt>
                <c:pt idx="3">
                  <c:v>через 48 часов</c:v>
                </c:pt>
              </c:strCache>
            </c:strRef>
          </c:cat>
          <c:val>
            <c:numRef>
              <c:f>Лист1!$G$12:$J$12</c:f>
              <c:numCache>
                <c:formatCode>General</c:formatCode>
                <c:ptCount val="4"/>
                <c:pt idx="0">
                  <c:v>16</c:v>
                </c:pt>
                <c:pt idx="1">
                  <c:v>5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Лист1!$B$13</c:f>
              <c:strCache>
                <c:ptCount val="1"/>
                <c:pt idx="0">
                  <c:v>3 балла</c:v>
                </c:pt>
              </c:strCache>
            </c:strRef>
          </c:tx>
          <c:invertIfNegative val="0"/>
          <c:cat>
            <c:strRef>
              <c:f>Лист1!$G$9:$J$9</c:f>
              <c:strCache>
                <c:ptCount val="4"/>
                <c:pt idx="0">
                  <c:v>До операции</c:v>
                </c:pt>
                <c:pt idx="1">
                  <c:v>При поступлении в ОАиР, после операции</c:v>
                </c:pt>
                <c:pt idx="2">
                  <c:v>через 24 часов</c:v>
                </c:pt>
                <c:pt idx="3">
                  <c:v>через 48 часов</c:v>
                </c:pt>
              </c:strCache>
            </c:strRef>
          </c:cat>
          <c:val>
            <c:numRef>
              <c:f>Лист1!$G$13:$J$13</c:f>
              <c:numCache>
                <c:formatCode>General</c:formatCode>
                <c:ptCount val="4"/>
                <c:pt idx="0">
                  <c:v>6</c:v>
                </c:pt>
                <c:pt idx="1">
                  <c:v>12</c:v>
                </c:pt>
                <c:pt idx="2">
                  <c:v>13</c:v>
                </c:pt>
                <c:pt idx="3">
                  <c:v>10</c:v>
                </c:pt>
              </c:numCache>
            </c:numRef>
          </c:val>
        </c:ser>
        <c:ser>
          <c:idx val="4"/>
          <c:order val="4"/>
          <c:tx>
            <c:strRef>
              <c:f>Лист1!$B$14</c:f>
              <c:strCache>
                <c:ptCount val="1"/>
                <c:pt idx="0">
                  <c:v>4 и &gt; баллов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Лист1!$G$9:$J$9</c:f>
              <c:strCache>
                <c:ptCount val="4"/>
                <c:pt idx="0">
                  <c:v>До операции</c:v>
                </c:pt>
                <c:pt idx="1">
                  <c:v>При поступлении в ОАиР, после операции</c:v>
                </c:pt>
                <c:pt idx="2">
                  <c:v>через 24 часов</c:v>
                </c:pt>
                <c:pt idx="3">
                  <c:v>через 48 часов</c:v>
                </c:pt>
              </c:strCache>
            </c:strRef>
          </c:cat>
          <c:val>
            <c:numRef>
              <c:f>Лист1!$G$14:$J$14</c:f>
              <c:numCache>
                <c:formatCode>General</c:formatCode>
                <c:ptCount val="4"/>
                <c:pt idx="0">
                  <c:v>0</c:v>
                </c:pt>
                <c:pt idx="1">
                  <c:v>11</c:v>
                </c:pt>
                <c:pt idx="2">
                  <c:v>10</c:v>
                </c:pt>
                <c:pt idx="3">
                  <c:v>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47710336"/>
        <c:axId val="147711872"/>
        <c:axId val="0"/>
      </c:bar3DChart>
      <c:catAx>
        <c:axId val="147710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7711872"/>
        <c:crosses val="autoZero"/>
        <c:auto val="1"/>
        <c:lblAlgn val="ctr"/>
        <c:lblOffset val="100"/>
        <c:noMultiLvlLbl val="0"/>
      </c:catAx>
      <c:valAx>
        <c:axId val="1477118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771033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511A5B-6B2A-49BF-9E67-EC3AF83B33B0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BAC2E1-1CF8-46D7-96A5-13280F22D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882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BAC2E1-1CF8-46D7-96A5-13280F22D57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552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5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 descr="G:\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3284" y="2360354"/>
            <a:ext cx="1696941" cy="1605215"/>
          </a:xfrm>
          <a:prstGeom prst="rect">
            <a:avLst/>
          </a:prstGeom>
          <a:noFill/>
        </p:spPr>
      </p:pic>
      <p:pic>
        <p:nvPicPr>
          <p:cNvPr id="10" name="Picture 6" descr="Grodno State Medical Universit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5894" y="1"/>
            <a:ext cx="1548105" cy="18448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2735" y="1722801"/>
            <a:ext cx="7628629" cy="2880319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latin typeface="Times New Roman" pitchFamily="18" charset="0"/>
                <a:ea typeface="Tahoma" pitchFamily="34" charset="0"/>
                <a:cs typeface="Times New Roman" pitchFamily="18" charset="0"/>
              </a:rPr>
              <a:t>КЛИНИКО-ЛАБОРАТОРНОЕ ОБОСНОВАНИЕ ПРИМЕНЕНИЯ АНТИПРОТЕИНАЗНОЙ ГЕМОСОРБЦИИ В КОМПЛЕКСНОЙ ТЕРАПИИ ДЕТЕЙ С СЕПСИСОМ</a:t>
            </a:r>
            <a:endParaRPr lang="ru-RU" sz="2800" b="1" dirty="0">
              <a:ln w="18000">
                <a:solidFill>
                  <a:schemeClr val="tx1"/>
                </a:solidFill>
                <a:prstDash val="solid"/>
                <a:miter lim="800000"/>
              </a:ln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4178" y="4352171"/>
            <a:ext cx="9143999" cy="504056"/>
          </a:xfrm>
        </p:spPr>
        <p:txBody>
          <a:bodyPr>
            <a:normAutofit fontScale="92500"/>
          </a:bodyPr>
          <a:lstStyle/>
          <a:p>
            <a:pPr algn="l">
              <a:spcBef>
                <a:spcPts val="0"/>
              </a:spcBef>
            </a:pPr>
            <a:r>
              <a:rPr lang="ru-RU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СЕРГИЕНКО В.К., КАЖИНА В.А., КЛОЧКО А.И., ОМЕЛЬЧЕНКО Н.В.</a:t>
            </a:r>
            <a:endParaRPr lang="ru-RU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1" descr="E:\ФОТО РАБОТА\2004-2006 докб\znak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2796" y="5214890"/>
            <a:ext cx="1628800" cy="16288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0" y="6396335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 марта 2022 года </a:t>
            </a:r>
            <a:endParaRPr lang="ru-RU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4472"/>
            <a:ext cx="827175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Ежегодная Мемориальная конференция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памяти профессора Курека В.В.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«Актуальные вопросы детской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анестезиологии и реаниматологии»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16" y="4941168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д.м.н., доцент Якубцевич Руслан Эдвардович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51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2085975"/>
            <a:ext cx="1847850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14830"/>
            <a:ext cx="4636732" cy="3477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http://www.dializ.ru/gallery/ovosor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1" y="2725465"/>
            <a:ext cx="2195736" cy="413385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0" y="67667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МЕТОДЫ ГЕМОСОРБЦИИ ЭНДОТОКСИНА И ЦИТОКИНОВ У ВЗРОСЛЫХ И ДЕТЕЙ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945042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СЕЛЕКТИВНЫЕ ГЕМОСОРБЕНТЫ: </a:t>
            </a:r>
            <a:endParaRPr lang="en-US" sz="2000" b="1" u="sng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КАРТРИДЖ С ИММОБИЛИЗИРОВАННЫМ ПОЛИМИКСИНОМ В 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(TORAYMYXIN, ЯПОНИЯ)</a:t>
            </a:r>
            <a:endParaRPr lang="en-US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КАРТРИДЖ </a:t>
            </a: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LPS ADSORBER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ALTECO MEDICAL AB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ШВЕЦИЯ) </a:t>
            </a:r>
            <a:endParaRPr lang="en-US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MATISSE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FRESENIUS SYSTEM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FRESENIUS SE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ГЕРМАНИЯ)</a:t>
            </a:r>
            <a:endParaRPr lang="en-US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ГЕМОПЕРФУЗИОННЫЙ КАРТРИДЖ CYTOSORB 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(CYTOSORBENTS, MONMOUTH JUNCTION, США)</a:t>
            </a:r>
            <a:endParaRPr lang="en-US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000" b="1" u="sng" cap="all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000" b="1" u="sng" cap="all" dirty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ГЕМО-ПРОТЕАЗСОРБ"</a:t>
            </a:r>
            <a:r>
              <a:rPr lang="ru-RU" sz="2000" b="1" u="sng" dirty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ru-RU" sz="2000" b="1" u="sng" cap="all" dirty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"</a:t>
            </a:r>
            <a:r>
              <a:rPr lang="ru-RU" sz="2000" b="1" u="sng" cap="all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ЛПС-ГЕМО" </a:t>
            </a:r>
            <a:r>
              <a:rPr lang="ru-RU" sz="2000" b="1" cap="all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(РБ)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644600"/>
            <a:ext cx="2491018" cy="2340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22223"/>
            <a:ext cx="1428016" cy="3870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626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7667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ТАК ЛИ ЭФФЕКТИВНА СОРБЦИЯ ЭНДОТОКСИНА?</a:t>
            </a:r>
            <a:endParaRPr lang="ru-RU" sz="32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313442"/>
            <a:ext cx="9119724" cy="1938992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it-IT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Многочисленные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рандомизированные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клинические испытания (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EUPHAS, EUPHRATES, ABDO-MIX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it-IT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сравнивающие адсорбцию полимиксина В со стандартным лечением, дали противоречивые результаты, предполагая, что положительный эффект 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PMX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it-IT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может быть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только</a:t>
            </a:r>
            <a:r>
              <a:rPr lang="it-IT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определенных подгруппах пациентов,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уровень</a:t>
            </a:r>
            <a:r>
              <a:rPr lang="it-IT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активности эндотоксина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изначально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выше.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ВРЕМЯ НАЧАЛА СОРБЦИИ 24-48 Ч И БОЛЕЕ!!!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252434"/>
            <a:ext cx="9179556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b="1" u="sng" dirty="0"/>
              <a:t>Исследование EUPHAS </a:t>
            </a:r>
            <a:r>
              <a:rPr lang="ru-RU" b="1" dirty="0"/>
              <a:t>–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«Раннее использование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гемоперфузии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75000"/>
                  </a:schemeClr>
                </a:solidFill>
              </a:rPr>
              <a:t>полимиксином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 В при абдоминальном септическом шоке»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/>
              <a:t>проведённое с 2004 по 2007гг., сообщило об улучшении показателей гемодинамики и респираторной </a:t>
            </a:r>
            <a:r>
              <a:rPr lang="ru-RU" dirty="0" err="1"/>
              <a:t>оксигенации</a:t>
            </a:r>
            <a:r>
              <a:rPr lang="ru-RU" dirty="0"/>
              <a:t>, а также об устранении полиорганной дисфункции и снижении 28-дневной смертности после применения </a:t>
            </a:r>
            <a:r>
              <a:rPr lang="ru-RU" dirty="0" err="1"/>
              <a:t>гемоперфузии</a:t>
            </a:r>
            <a:r>
              <a:rPr lang="ru-RU" dirty="0"/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734341"/>
            <a:ext cx="9144000" cy="12003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u="sng" dirty="0" smtClean="0"/>
              <a:t>исследование ABDO-MIX </a:t>
            </a:r>
            <a:r>
              <a:rPr lang="ru-RU" b="1" dirty="0"/>
              <a:t>– </a:t>
            </a:r>
            <a:r>
              <a:rPr lang="ru-RU" dirty="0" smtClean="0"/>
              <a:t>опубликованное </a:t>
            </a:r>
            <a:r>
              <a:rPr lang="ru-RU" dirty="0"/>
              <a:t>в 2015 г., не продемонстрировало каких-либо преимуществ PMX-HP в отношении полиорганной недостаточности и смертности у пациентов с септическим шоком, вызванным перитонитом, после оперативного вмешательства.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5934670"/>
            <a:ext cx="9144000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b="1" u="sng" dirty="0"/>
              <a:t>исследования EUPHAS 2</a:t>
            </a:r>
            <a:r>
              <a:rPr lang="ru-RU" b="1" dirty="0"/>
              <a:t> </a:t>
            </a:r>
            <a:r>
              <a:rPr lang="ru-RU" dirty="0"/>
              <a:t>(2016г.), наоборот, подтвердили клиническую полезность PMX-HP при лечении пациентов с сепсисом или септическим шоком и не зарегистрировали каких-либо побочных эффектов, связанных с PMX-HP. </a:t>
            </a:r>
          </a:p>
        </p:txBody>
      </p:sp>
    </p:spTree>
    <p:extLst>
      <p:ext uri="{BB962C8B-B14F-4D97-AF65-F5344CB8AC3E}">
        <p14:creationId xmlns:p14="http://schemas.microsoft.com/office/powerpoint/2010/main" val="280746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E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Дизайн </a:t>
            </a:r>
            <a:r>
              <a:rPr lang="ru-RU" sz="2400" b="1" dirty="0" smtClean="0">
                <a:solidFill>
                  <a:srgbClr val="FE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исследования </a:t>
            </a:r>
            <a:endParaRPr lang="ru-RU" sz="2400" b="1" dirty="0">
              <a:solidFill>
                <a:srgbClr val="FE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0827" y="462921"/>
            <a:ext cx="91319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когортное</a:t>
            </a:r>
            <a:r>
              <a:rPr lang="ru-RU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продольное ретро- и проспективное </a:t>
            </a:r>
            <a:r>
              <a:rPr lang="ru-RU" sz="20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рандомизированное</a:t>
            </a:r>
            <a:r>
              <a:rPr lang="ru-RU" sz="20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контролируемое клиническое исследование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015" y="1170807"/>
            <a:ext cx="7440610" cy="539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99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496" y="797510"/>
            <a:ext cx="91292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УЛУЧШИТЬ РЕЗУЛЬТАТЫ ЛЕЧЕНИЯ ДЕТЕЙ С СЕПСИСОМ ПУТЕМ ОБОСНОВАНИЯ, РАЗРАБОТКИ И ВНЕДРЕНИЯ В КОМПЛЕКСНУЮ ИНТЕНСИВНУЮ ТЕРАПИЮ АНТИПРОТЕИНАЗНОГО ГЕМОСОРБЕНТА, НАПРАВЛЕННОГО НА СВОЕВРЕМЕННУЮ КОРРЕКЦИЮ ЭНДОТОКСИКОЗА И КИСЛОТНО-ОСНОВНОГО СОСТОЯНИЯ.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48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ЦЕЛЬ ИССЛЕДОВАНИЯ: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1" y="5660745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ОПЕРАЦИЮ СЕЛЕКТИВНОЙ ГЕМОСОРБЦИИ ОСУЩЕСТВЛЯЛИ В СРЕДНЕМ ЧЕРЕЗ 12 (8,0; 24,0) ЧАСОВ ПОСЛЕ ОПЕРАТИВНОГО ВМЕШАТЕЛЬСТВА.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463324"/>
            <a:ext cx="91587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ИССЛЕДОВАНИЕ В ПЕРВОЙ И ВО ВТОРОЙ ГРУППЕ ПРОВОДИЛОСЬ В ТРИ ЭТАПА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496" y="3178900"/>
            <a:ext cx="911450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I ЭТАП – </a:t>
            </a:r>
            <a:r>
              <a:rPr lang="ru-RU" sz="2000" b="1" dirty="0">
                <a:solidFill>
                  <a:prstClr val="black"/>
                </a:solidFill>
              </a:rPr>
              <a:t>ПОСЛЕ ОПЕРАТИВНОГО ВМЕШАТЕЛЬСТВА В ПРЕДЕЛАХ 12 ЧАСОВ (ИСХОДНЫЕ ДАННЫЕ),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84914" y="4133007"/>
            <a:ext cx="3635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II </a:t>
            </a:r>
            <a:r>
              <a:rPr lang="ru-RU" sz="3600" b="1" dirty="0">
                <a:solidFill>
                  <a:srgbClr val="0070C0"/>
                </a:solidFill>
              </a:rPr>
              <a:t>ЭТАП – </a:t>
            </a:r>
            <a:r>
              <a:rPr lang="ru-RU" sz="2000" b="1" dirty="0">
                <a:solidFill>
                  <a:prstClr val="black"/>
                </a:solidFill>
              </a:rPr>
              <a:t>ЧЕРЕЗ 24 ЧАСА,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4794049"/>
            <a:ext cx="3923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III </a:t>
            </a:r>
            <a:r>
              <a:rPr lang="ru-RU" sz="3600" b="1" dirty="0">
                <a:solidFill>
                  <a:srgbClr val="0070C0"/>
                </a:solidFill>
              </a:rPr>
              <a:t>ЭТАП – </a:t>
            </a:r>
            <a:r>
              <a:rPr lang="ru-RU" sz="2000" b="1" dirty="0">
                <a:solidFill>
                  <a:prstClr val="black"/>
                </a:solidFill>
              </a:rPr>
              <a:t>ЧЕРЕЗ 48 ЧАСОВ.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887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01584" y="2403503"/>
            <a:ext cx="91509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rgbClr val="FE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Критерии </a:t>
            </a:r>
            <a:r>
              <a:rPr lang="ru-RU" sz="2400" b="1" u="sng" dirty="0">
                <a:solidFill>
                  <a:srgbClr val="FE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включения пациентов в исследование: </a:t>
            </a: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возраст от 1 месяца до 18 лет;</a:t>
            </a: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перенесенные оперативные вмешательства по поводу перитонита;</a:t>
            </a: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госпитализация после операции в </a:t>
            </a:r>
            <a:r>
              <a:rPr lang="ru-RU" sz="16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ОАиР</a:t>
            </a:r>
            <a:endParaRPr lang="ru-RU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письменное информированное согласие законных представителей на проведение ГС и забор крови с последующим использованием полученных медицинских данных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08520" y="4426565"/>
            <a:ext cx="9143999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u="sng" dirty="0">
                <a:solidFill>
                  <a:srgbClr val="FE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Критерии исключения пациентов из исследования: </a:t>
            </a: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возраст менее 1 месяца;</a:t>
            </a: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наличие значимых врождённых анатомических или функциональных аномалий;</a:t>
            </a: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наличие онкологических, гематологических заболеваний, </a:t>
            </a:r>
            <a:r>
              <a:rPr lang="ru-RU" sz="16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иммунодефицитных</a:t>
            </a:r>
            <a:r>
              <a:rPr lang="ru-RU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состояний;</a:t>
            </a:r>
          </a:p>
          <a:p>
            <a:pPr marL="342900" lvl="0" indent="-342900">
              <a:buFont typeface="Wingdings" pitchFamily="2" charset="2"/>
              <a:buChar char="ü"/>
            </a:pPr>
            <a:r>
              <a:rPr lang="ru-RU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наличие абсолютных противопоказаний к проведению ГС (терминальное состояние, продолжающееся внутреннее или внешнее кровотечение, нестабильная гемодинамика).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ПРОСПЕКТИВНОЕ РАНДОМИЗИРОВАННОЕ КОНТРОЛИРУЕМОЕ КЛИНИЧЕСКОЕ ИССЛЕДОВАНИЕ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7" y="753080"/>
            <a:ext cx="2306644" cy="161921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>
                <a:effectLst/>
                <a:latin typeface="Times New Roman"/>
                <a:ea typeface="Calibri"/>
              </a:rPr>
              <a:t>Проспективный анализ, </a:t>
            </a:r>
            <a:r>
              <a:rPr lang="en-US" b="1">
                <a:effectLst/>
                <a:latin typeface="Times New Roman"/>
                <a:ea typeface="Calibri"/>
              </a:rPr>
              <a:t>n</a:t>
            </a:r>
            <a:r>
              <a:rPr lang="ru-RU" b="1">
                <a:effectLst/>
                <a:latin typeface="Times New Roman"/>
                <a:ea typeface="Calibri"/>
              </a:rPr>
              <a:t>=60 пациентов с сепсисом</a:t>
            </a:r>
            <a:endParaRPr lang="ru-RU" sz="2000">
              <a:effectLst/>
              <a:latin typeface="Times New Roman"/>
              <a:ea typeface="Calibri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3347864" y="1139477"/>
            <a:ext cx="67627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3347864" y="2023998"/>
            <a:ext cx="67627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788024" y="753080"/>
            <a:ext cx="3514725" cy="77279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300" b="1">
                <a:effectLst/>
                <a:latin typeface="Times New Roman"/>
                <a:ea typeface="Calibri"/>
              </a:rPr>
              <a:t>Основная </a:t>
            </a:r>
            <a:r>
              <a:rPr lang="en-US" sz="1300" b="1">
                <a:effectLst/>
                <a:latin typeface="Times New Roman"/>
                <a:ea typeface="Calibri"/>
              </a:rPr>
              <a:t>I </a:t>
            </a:r>
            <a:r>
              <a:rPr lang="ru-RU" sz="1300" b="1">
                <a:effectLst/>
                <a:latin typeface="Times New Roman"/>
                <a:ea typeface="Calibri"/>
              </a:rPr>
              <a:t>группа с гемосорбцией, </a:t>
            </a:r>
            <a:r>
              <a:rPr lang="en-US" sz="1300" b="1">
                <a:effectLst/>
                <a:latin typeface="Times New Roman"/>
                <a:ea typeface="Calibri"/>
              </a:rPr>
              <a:t>n</a:t>
            </a:r>
            <a:r>
              <a:rPr lang="ru-RU" sz="1300" b="1">
                <a:effectLst/>
                <a:latin typeface="Times New Roman"/>
                <a:ea typeface="Calibri"/>
              </a:rPr>
              <a:t>=30 ПРОСПЕКТИВНО, РАНДОМИЗАЦИЯ</a:t>
            </a:r>
            <a:endParaRPr lang="ru-RU" sz="1400">
              <a:effectLst/>
              <a:latin typeface="Times New Roman"/>
              <a:ea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8023" y="1675701"/>
            <a:ext cx="3514725" cy="69659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300" b="1">
                <a:effectLst/>
                <a:latin typeface="Times New Roman"/>
                <a:ea typeface="Calibri"/>
              </a:rPr>
              <a:t>Контрольная </a:t>
            </a:r>
            <a:r>
              <a:rPr lang="en-US" sz="1300" b="1">
                <a:effectLst/>
                <a:latin typeface="Times New Roman"/>
                <a:ea typeface="Calibri"/>
              </a:rPr>
              <a:t>II </a:t>
            </a:r>
            <a:r>
              <a:rPr lang="ru-RU" sz="1300" b="1">
                <a:effectLst/>
                <a:latin typeface="Times New Roman"/>
                <a:ea typeface="Calibri"/>
              </a:rPr>
              <a:t>группа без гемосорбции, </a:t>
            </a:r>
            <a:r>
              <a:rPr lang="en-US" sz="1300" b="1">
                <a:effectLst/>
                <a:latin typeface="Times New Roman"/>
                <a:ea typeface="Calibri"/>
              </a:rPr>
              <a:t>n</a:t>
            </a:r>
            <a:r>
              <a:rPr lang="ru-RU" sz="1300" b="1">
                <a:effectLst/>
                <a:latin typeface="Times New Roman"/>
                <a:ea typeface="Calibri"/>
              </a:rPr>
              <a:t>=30 ПРОСПЕКТИВНО, РАНДОМИЗАЦИЯ</a:t>
            </a:r>
            <a:endParaRPr lang="ru-RU" sz="1400"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022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СРАВНИТЕЛЬНАЯ ХАРАКТЕРИСТИКА ПАЦИЕНТОВ В ИССЛЕДУЕМЫХ ГРУППАХ</a:t>
            </a:r>
            <a:endParaRPr lang="ru-RU" sz="2000" b="1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907737"/>
              </p:ext>
            </p:extLst>
          </p:nvPr>
        </p:nvGraphicFramePr>
        <p:xfrm>
          <a:off x="179513" y="1052736"/>
          <a:ext cx="8784974" cy="444991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47522"/>
                <a:gridCol w="2071670"/>
                <a:gridCol w="1795648"/>
                <a:gridCol w="1270134"/>
              </a:tblGrid>
              <a:tr h="2851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Параметры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1-я группа, </a:t>
                      </a:r>
                      <a:r>
                        <a:rPr lang="en-US" sz="1800">
                          <a:effectLst/>
                        </a:rPr>
                        <a:t>n=</a:t>
                      </a:r>
                      <a:r>
                        <a:rPr lang="ru-RU" sz="1800">
                          <a:effectLst/>
                        </a:rPr>
                        <a:t>30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2-я группа, </a:t>
                      </a:r>
                      <a:r>
                        <a:rPr lang="en-US" sz="1800">
                          <a:effectLst/>
                        </a:rPr>
                        <a:t>n=</a:t>
                      </a:r>
                      <a:r>
                        <a:rPr lang="ru-RU" sz="1800">
                          <a:effectLst/>
                        </a:rPr>
                        <a:t>30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p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1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Шкала </a:t>
                      </a:r>
                      <a:r>
                        <a:rPr lang="en-US" sz="1800">
                          <a:effectLst/>
                        </a:rPr>
                        <a:t>pSOFA</a:t>
                      </a:r>
                      <a:r>
                        <a:rPr lang="ru-RU" sz="1800">
                          <a:effectLst/>
                        </a:rPr>
                        <a:t>, баллы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2,0 (2,0–3,0)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2,0 (1,0–2,0)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0,048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194">
                <a:tc gridSpan="3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Пол: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0,542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1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муж. </a:t>
                      </a:r>
                      <a:r>
                        <a:rPr lang="en-US" sz="1800">
                          <a:effectLst/>
                        </a:rPr>
                        <a:t>n</a:t>
                      </a:r>
                      <a:r>
                        <a:rPr lang="ru-RU" sz="1800">
                          <a:effectLst/>
                        </a:rPr>
                        <a:t>, (%)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20 (66,7%)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 (50,0 %)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1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жен. </a:t>
                      </a:r>
                      <a:r>
                        <a:rPr lang="en-US" sz="1800">
                          <a:effectLst/>
                        </a:rPr>
                        <a:t>n</a:t>
                      </a:r>
                      <a:r>
                        <a:rPr lang="ru-RU" sz="1800">
                          <a:effectLst/>
                        </a:rPr>
                        <a:t>, (%)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10 (33,3%)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 (50,0 %)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1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Возраст, лет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7,0(4,0–11,0)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8,0(5,0–12,0)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0,538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1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Масса тела, кг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23,5(18,0–36,0)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25,5(18,0–38,8)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0,662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1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Длительность заболевания, час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48(24–72)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42(24–48)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0,438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570387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Время от момента поступления в стационар до операции, час 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4,5(2,5–7)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3(2–5)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0,26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194">
                <a:tc gridSpan="4"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Операции: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1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лапароскопическая операция, (</a:t>
                      </a:r>
                      <a:r>
                        <a:rPr lang="en-US" sz="1800">
                          <a:effectLst/>
                        </a:rPr>
                        <a:t>n</a:t>
                      </a:r>
                      <a:r>
                        <a:rPr lang="ru-RU" sz="1800">
                          <a:effectLst/>
                        </a:rPr>
                        <a:t>, %)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30 (100,0 %)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30 (100,0 %)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1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конверсия, (</a:t>
                      </a:r>
                      <a:r>
                        <a:rPr lang="en-US" sz="1800">
                          <a:effectLst/>
                        </a:rPr>
                        <a:t>n</a:t>
                      </a:r>
                      <a:r>
                        <a:rPr lang="ru-RU" sz="1800">
                          <a:effectLst/>
                        </a:rPr>
                        <a:t>, %)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11 (37,0 %)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6(20,0 %)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0,182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1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Средний койко-день в ОАиР, суток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4,0(3,0–5,0)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4,5(3,0–6,0)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0,469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285194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Средний общий койко-день, суток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14,0(11,0–18,0)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15,0(12,0–20,0)</a:t>
                      </a:r>
                      <a:endParaRPr lang="ru-RU" sz="200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0,305</a:t>
                      </a:r>
                      <a:endParaRPr lang="ru-RU" sz="2000" dirty="0"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573325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ОБСЛЕДОВАННЫЕ ГРУППЫ БЫЛИ СОПОСТАВИМЫ ПО ХАРАКТЕРУ ПАТОЛОГИИ И ТЯЖЕСТИ СОСТОЯНИЯ.</a:t>
            </a:r>
            <a:endParaRPr lang="ru-RU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92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Результаты: Клиника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764704"/>
            <a:ext cx="9144000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У всех пациентов при поступлении в </a:t>
            </a:r>
            <a:r>
              <a:rPr lang="ru-RU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ОАиР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 регистрировали клинические признаки – частоту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дыхания, 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частоту сердечных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сокращений, 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температуру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тела, 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среднее артериальное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давление, 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центральное венозное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давление, диурез, перистальтика кишечника. 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002255"/>
            <a:ext cx="9125804" cy="153888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Тяжесть состояния каждого пациента в динамике оценивалась </a:t>
            </a:r>
            <a:endParaRPr lang="ru-RU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just"/>
            <a:r>
              <a:rPr lang="ru-RU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шкалой </a:t>
            </a:r>
            <a:r>
              <a:rPr lang="ru-RU" sz="2000" b="1" dirty="0" err="1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pSOFA</a:t>
            </a:r>
            <a:r>
              <a:rPr lang="ru-RU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ru-RU" sz="2000" b="1" dirty="0" err="1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Pediatric</a:t>
            </a:r>
            <a:r>
              <a:rPr lang="ru-RU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Sequential</a:t>
            </a:r>
            <a:r>
              <a:rPr lang="ru-RU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Organ</a:t>
            </a:r>
            <a:r>
              <a:rPr lang="ru-RU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Failure</a:t>
            </a:r>
            <a:r>
              <a:rPr lang="ru-RU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Assessment</a:t>
            </a:r>
            <a:r>
              <a:rPr lang="ru-RU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err="1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Score</a:t>
            </a:r>
            <a:r>
              <a:rPr lang="ru-RU" sz="20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ru-RU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которая позволяет объективно оценить эффективность новых терапевтических мероприятий и характеризовать пациентов для включения в клинические исследования.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3543540"/>
            <a:ext cx="9125804" cy="224676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/>
              <a:t>Все пациенты поступали в стационар с клиникой острого аппендицита, с длительностью заболевания 48,0 (24,0; 72,0) часов. У всех детей отмечались боли в животе, повышение температуры тела фиксировалось у 93,0% (ДИ 86,5-99,5) детей, рвота присутствовала в 73,0% (ДИ 61,8-84,2) случаев, жидкий стул наблюдался у 33,0% (ДИ 21,2-44,9) пациентов. </a:t>
            </a:r>
            <a:r>
              <a:rPr lang="ru-RU" sz="2000" dirty="0" smtClean="0"/>
              <a:t>По </a:t>
            </a:r>
            <a:r>
              <a:rPr lang="ru-RU" sz="2000" dirty="0"/>
              <a:t>гендерному признаку дети распределились: мальчики 35 (58,0% ДИ 45,5-70,5), девочки 25 (42,0% ДИ 29,5-54,5). Средний возраст составил 7,5 (4; 12) лет.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10423" y="602128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ВСЕ ЭТИ КЛИНИЧЕСКИЕ ПРИЗНАКИ ЯВЛЯЮТСЯ ФАКТОРАМИ РИСКА РАЗВИТИЯ ТЯЖЕЛОГО СЕПТИЧЕСКОГО СОСТОЯНИЯ.</a:t>
            </a:r>
            <a:endParaRPr lang="ru-RU" sz="2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50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Особенности проведения гемосорбции в детской практике: </a:t>
            </a:r>
            <a:endParaRPr lang="ru-RU" sz="40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5229200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Оборудование: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аппарат «Multifiltrate» Германия,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Фрезениус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Гемосорбент: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«Овосорб»,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Гемо-протеазосорб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 (Беларусь).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u="sng" dirty="0" err="1">
                <a:latin typeface="Times New Roman" pitchFamily="18" charset="0"/>
                <a:cs typeface="Times New Roman" pitchFamily="18" charset="0"/>
              </a:rPr>
              <a:t>Гепаринизация</a:t>
            </a:r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пациента- 50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/кг, системы – 50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ед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/кг.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Параметры перфузии: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Объёмная скорость по магистрали в зависимости от возраста составляла 30-80 мл/мин.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Длительность перфузии: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60-90 мин. 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Объём перфузии: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1,0-1,5 объема циркулирующей крови. 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40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6" y="0"/>
            <a:ext cx="894397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74930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Стартовая скорость перфузии крови (мл/мин) по магистрали зависит от массы тела и объема циркулирующей крови (ОЦК) пациента. </a:t>
            </a:r>
            <a:endParaRPr lang="ru-RU" sz="24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ОЦК 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 детей </a:t>
            </a: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месяцев до 1 года – </a:t>
            </a: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75 </a:t>
            </a:r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 80 мл/кг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endParaRPr lang="ru-RU" sz="24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старших детей (3 года – 10 лет) – </a:t>
            </a:r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70 – 75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мл/кг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endParaRPr lang="ru-RU" sz="24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детей старше 10 лет – </a:t>
            </a:r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60 – 70мл/кг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536" y="3426956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Пример: ребёнок 10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лет, массой тела 30 кг. </a:t>
            </a:r>
            <a:endParaRPr lang="ru-RU" sz="24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ОЦК </a:t>
            </a: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= 60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мл/кг х 30 кг = 1800 мл. </a:t>
            </a:r>
            <a:endParaRPr lang="ru-RU" sz="24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длительности перфузии 60 минут, стартовая скорость крови по магистрали составит 30 </a:t>
            </a: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мл/мин для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гемосорбции 1,0 ОЦК </a:t>
            </a:r>
            <a:endParaRPr lang="ru-RU" sz="24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sz="24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Общий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объём перфузии рекомендован от 1,0 до 1,5 </a:t>
            </a: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ОЦК.</a:t>
            </a:r>
            <a:endParaRPr lang="ru-RU" sz="24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39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СНИЖЕНИЕ СТЕПЕНИ ПОЛИОРГАННОЙ ДИСФУНКЦИИ В ИССЛЕДУЕМЫХ ГРУППАХ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61249933"/>
              </p:ext>
            </p:extLst>
          </p:nvPr>
        </p:nvGraphicFramePr>
        <p:xfrm>
          <a:off x="18157" y="422193"/>
          <a:ext cx="9125843" cy="2495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277182572"/>
              </p:ext>
            </p:extLst>
          </p:nvPr>
        </p:nvGraphicFramePr>
        <p:xfrm>
          <a:off x="3527" y="2780928"/>
          <a:ext cx="9144000" cy="247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527" y="5380672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РЕЗУЛЬТАТЕ ПРОВЕДЕНИЯ ГС НАБЛЮДАЛОСЬ </a:t>
            </a:r>
            <a:r>
              <a:rPr lang="ru-RU" b="1" dirty="0" smtClean="0">
                <a:solidFill>
                  <a:srgbClr val="FF0000"/>
                </a:solidFill>
              </a:rPr>
              <a:t>ДОСТОВЕРНОЕ СНИЖЕНИЕ СУММЫ БАЛЛОВ ПО ШКАЛЕ </a:t>
            </a:r>
            <a:r>
              <a:rPr lang="ru-RU" sz="1400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0000"/>
                </a:solidFill>
              </a:rPr>
              <a:t>SOFA, С 4,5 (3,0; 6,0) ДО 0,5 (0; 2,0), P&lt;0,001 </a:t>
            </a:r>
            <a:r>
              <a:rPr lang="ru-RU" b="1" dirty="0" smtClean="0"/>
              <a:t>В ТЕЧЕНИЕ 48 ЧАСОВ, ЧТО СВИДЕТЕЛЬСТВУЕТ ОБ УМЕНЬШЕНИИ ПОЛИОРГАННОЙ ДИСФУНКЦИИ И УЛУЧШЕНИЯ СОСТОЯНИЯ. ВО ВТОРОЙ ГРУППЕ ОТМЕЧЕНА ЛИШЬ НЕЗНАЧИТЕЛЬНАЯ ДИНАМИКА </a:t>
            </a:r>
            <a:r>
              <a:rPr lang="ru-RU" b="1" dirty="0" smtClean="0">
                <a:solidFill>
                  <a:srgbClr val="FF0000"/>
                </a:solidFill>
              </a:rPr>
              <a:t>С 3,0 (3,0; 4,0) ДО 3,0 (1,0; 3,0), P=0,002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6934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ÐÐ°ÑÑÐ¸Ð½ÐºÐ¸ Ð¿Ð¾ Ð·Ð°Ð¿ÑÐ¾ÑÑ Ð²ÑÐµÐ¼Ð¸ÑÐ½Ð°Ñ Ð¾ÑÐ³Ð°Ð½Ð¸Ð·Ð°ÑÐ¸Ñ Ð·Ð´ÑÐ°Ð²Ð¾Ð¾ÑÑÐ°Ð½ÐµÐ½Ð¸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4142"/>
            <a:ext cx="2495820" cy="253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00583" y="34142"/>
            <a:ext cx="663865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Сепсис </a:t>
            </a:r>
            <a:r>
              <a:rPr lang="ru-RU" sz="2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 поддается точной оценке. </a:t>
            </a:r>
            <a:endParaRPr lang="ru-RU" sz="2400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</a:rPr>
              <a:t>Ежегодно он развивается </a:t>
            </a:r>
            <a:r>
              <a:rPr lang="ru-RU" sz="2400" b="1" dirty="0">
                <a:solidFill>
                  <a:srgbClr val="FF0000"/>
                </a:solidFill>
                <a:ea typeface="Tahoma" pitchFamily="34" charset="0"/>
                <a:cs typeface="Tahoma" pitchFamily="34" charset="0"/>
              </a:rPr>
              <a:t>более чем у 30 миллионов человек</a:t>
            </a:r>
            <a:r>
              <a:rPr lang="ru-RU" sz="2400" b="1" dirty="0">
                <a:solidFill>
                  <a:srgbClr val="002060"/>
                </a:solidFill>
              </a:rPr>
              <a:t> и, возможно, </a:t>
            </a:r>
            <a:r>
              <a:rPr lang="ru-RU" sz="2800" b="1" dirty="0">
                <a:solidFill>
                  <a:srgbClr val="FF0000"/>
                </a:solidFill>
                <a:ea typeface="Tahoma" pitchFamily="34" charset="0"/>
                <a:cs typeface="Tahoma" pitchFamily="34" charset="0"/>
              </a:rPr>
              <a:t>уносит жизни 6 миллионов </a:t>
            </a:r>
            <a:r>
              <a:rPr lang="ru-RU" sz="2800" b="1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</a:rPr>
              <a:t>человек</a:t>
            </a:r>
            <a:r>
              <a:rPr lang="ru-RU" sz="2400" b="1" dirty="0" smtClean="0">
                <a:solidFill>
                  <a:srgbClr val="002060"/>
                </a:solidFill>
              </a:rPr>
              <a:t>. </a:t>
            </a:r>
          </a:p>
          <a:p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Проблема </a:t>
            </a:r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сепсиса, по всей вероятности, больше всего распространена в странах с низким и средним уровнем доходов.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25569" y="2841969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Согласно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оценкам, каждый год сепсисом </a:t>
            </a: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страдает </a:t>
            </a:r>
          </a:p>
          <a:p>
            <a:r>
              <a:rPr lang="ru-RU" sz="2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</a:t>
            </a:r>
            <a:r>
              <a:rPr lang="ru-RU" sz="2400" b="1" u="sng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миллиона новорожденных </a:t>
            </a:r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</a:t>
            </a:r>
            <a:r>
              <a:rPr lang="ru-RU" sz="2400" b="1" u="sng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1,2 миллиона </a:t>
            </a:r>
            <a:r>
              <a:rPr lang="ru-RU" sz="24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детей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Ежегодные затраты на лечение сепсиса у детей в США составляют </a:t>
            </a:r>
            <a:r>
              <a:rPr lang="ru-RU" sz="2400" b="1" u="sng" dirty="0">
                <a:solidFill>
                  <a:srgbClr val="FE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7,31 млрд. </a:t>
            </a:r>
            <a:r>
              <a:rPr lang="ru-RU" sz="2400" b="1" u="sng" dirty="0" smtClean="0">
                <a:solidFill>
                  <a:srgbClr val="FE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$$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endParaRPr lang="ru-RU" sz="24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стоимость лечения одного пациента с тяжелым сепсисом оценивается в </a:t>
            </a:r>
            <a:r>
              <a:rPr lang="ru-RU" sz="2400" b="1" u="sng" dirty="0">
                <a:solidFill>
                  <a:srgbClr val="FE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26 592 </a:t>
            </a:r>
            <a:r>
              <a:rPr lang="ru-RU" sz="2400" b="1" u="sng" dirty="0" smtClean="0">
                <a:solidFill>
                  <a:srgbClr val="FE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$</a:t>
            </a: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sz="24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4762" y="5473005"/>
            <a:ext cx="9148762" cy="138499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(1) Fleischmann C, </a:t>
            </a:r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Scherag</a:t>
            </a:r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A, </a:t>
            </a:r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Adhikari</a:t>
            </a:r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NK, et al. Assessment of Global Incidence and Mortality of Hospital-treated Sepsis. Current Estimates and Limitations. Am J </a:t>
            </a:r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Respir</a:t>
            </a:r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Crit</a:t>
            </a:r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Care Med 2016; 193(3): 259-72.</a:t>
            </a:r>
          </a:p>
          <a:p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(2) Fleischmann-</a:t>
            </a:r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Struzek</a:t>
            </a:r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C, Goldfarb DM, </a:t>
            </a:r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Schlattmann</a:t>
            </a:r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P, </a:t>
            </a:r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Schlapbach</a:t>
            </a:r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LJ, Reinhart K, </a:t>
            </a:r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Kissoon</a:t>
            </a:r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N. The global burden of </a:t>
            </a:r>
            <a:r>
              <a:rPr lang="en-US" sz="1400" b="1" dirty="0" err="1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paediatric</a:t>
            </a:r>
            <a:r>
              <a:rPr lang="en-US" sz="1400" b="1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and neonatal sepsis: a systematic review. The Lancet Respiratory medicine 2018; 6(3): 223-30</a:t>
            </a:r>
            <a:r>
              <a:rPr lang="en-US" sz="1400" b="1" dirty="0" smtClean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.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(3)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Carlton </a:t>
            </a:r>
            <a:r>
              <a:rPr lang="en-US" sz="1400" b="1" dirty="0">
                <a:latin typeface="Times New Roman" pitchFamily="18" charset="0"/>
                <a:cs typeface="Times New Roman" pitchFamily="18" charset="0"/>
              </a:rPr>
              <a:t>EF, </a:t>
            </a:r>
            <a:r>
              <a:rPr lang="en-US" sz="1400" b="1" dirty="0" err="1">
                <a:latin typeface="Times New Roman" pitchFamily="18" charset="0"/>
                <a:cs typeface="Times New Roman" pitchFamily="18" charset="0"/>
              </a:rPr>
              <a:t>Barbaro</a:t>
            </a:r>
            <a:r>
              <a:rPr lang="en-US" sz="1400" b="1" dirty="0">
                <a:latin typeface="Times New Roman" pitchFamily="18" charset="0"/>
                <a:cs typeface="Times New Roman" pitchFamily="18" charset="0"/>
              </a:rPr>
              <a:t> RP, </a:t>
            </a:r>
            <a:r>
              <a:rPr lang="en-US" sz="1400" b="1" dirty="0" err="1">
                <a:latin typeface="Times New Roman" pitchFamily="18" charset="0"/>
                <a:cs typeface="Times New Roman" pitchFamily="18" charset="0"/>
              </a:rPr>
              <a:t>Iwashyna</a:t>
            </a:r>
            <a:r>
              <a:rPr lang="en-US" sz="1400" b="1" dirty="0">
                <a:latin typeface="Times New Roman" pitchFamily="18" charset="0"/>
                <a:cs typeface="Times New Roman" pitchFamily="18" charset="0"/>
              </a:rPr>
              <a:t> TJ, Prescott HC. Cost of Pediatric Severe Sepsis Hospitalizations. JAMA </a:t>
            </a:r>
            <a:r>
              <a:rPr lang="en-US" sz="1400" b="1" dirty="0" err="1">
                <a:latin typeface="Times New Roman" pitchFamily="18" charset="0"/>
                <a:cs typeface="Times New Roman" pitchFamily="18" charset="0"/>
              </a:rPr>
              <a:t>Pediatr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2019;173(10):986–987. </a:t>
            </a:r>
            <a:r>
              <a:rPr lang="en-US" sz="1400" b="1" dirty="0" err="1">
                <a:latin typeface="Times New Roman" pitchFamily="18" charset="0"/>
                <a:cs typeface="Times New Roman" pitchFamily="18" charset="0"/>
              </a:rPr>
              <a:t>doi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:10.1001/</a:t>
            </a:r>
            <a:r>
              <a:rPr lang="en-US" sz="1400" b="1" dirty="0" err="1">
                <a:latin typeface="Times New Roman" pitchFamily="18" charset="0"/>
                <a:cs typeface="Times New Roman" pitchFamily="18" charset="0"/>
              </a:rPr>
              <a:t>jamapediatrics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.2019.2570.</a:t>
            </a:r>
            <a:endParaRPr lang="en-US" sz="1400" b="1" dirty="0">
              <a:solidFill>
                <a:prstClr val="black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05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54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Результаты: Клиника</a:t>
            </a:r>
            <a:endParaRPr kumimoji="0" lang="ru-RU" sz="40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91979920"/>
              </p:ext>
            </p:extLst>
          </p:nvPr>
        </p:nvGraphicFramePr>
        <p:xfrm>
          <a:off x="0" y="623114"/>
          <a:ext cx="4554641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8214"/>
                <a:gridCol w="767303"/>
                <a:gridCol w="2269124"/>
              </a:tblGrid>
              <a:tr h="254669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</a:t>
                      </a:r>
                      <a:endParaRPr lang="ru-RU" sz="1800" b="1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ЭТАП</a:t>
                      </a:r>
                      <a:endParaRPr lang="ru-RU" sz="1800" b="1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гр. с ГС,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=30</a:t>
                      </a:r>
                      <a:endParaRPr lang="ru-RU" sz="1800" b="1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18143"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Ттела</a:t>
                      </a:r>
                      <a:endParaRPr lang="ru-RU" sz="18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-16,6% (5) детей</a:t>
                      </a:r>
                      <a:endParaRPr lang="ru-RU" sz="1800" dirty="0"/>
                    </a:p>
                  </a:txBody>
                  <a:tcPr/>
                </a:tc>
              </a:tr>
              <a:tr h="216024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II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N-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33,3% (10) детей</a:t>
                      </a:r>
                      <a:endParaRPr lang="ru-RU" sz="1800" dirty="0"/>
                    </a:p>
                  </a:txBody>
                  <a:tcPr/>
                </a:tc>
              </a:tr>
              <a:tr h="271264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III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N-50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(1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детей</a:t>
                      </a:r>
                      <a:endParaRPr lang="ru-RU" sz="1800" dirty="0" smtClean="0"/>
                    </a:p>
                  </a:txBody>
                  <a:tcPr/>
                </a:tc>
              </a:tr>
              <a:tr h="401937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ЧСС, ЧД</a:t>
                      </a:r>
                      <a:endParaRPr lang="ru-RU" sz="18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I</a:t>
                      </a:r>
                      <a:r>
                        <a:rPr lang="ru-RU" sz="1800" dirty="0" smtClean="0"/>
                        <a:t>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II</a:t>
                      </a:r>
                      <a:r>
                        <a:rPr lang="ru-RU" sz="1800" dirty="0" smtClean="0"/>
                        <a:t>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III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/>
                        <a:t>Тахи</a:t>
                      </a:r>
                      <a:r>
                        <a:rPr lang="ru-RU" sz="1800" dirty="0" smtClean="0"/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50,0% (15)</a:t>
                      </a:r>
                      <a:endParaRPr lang="ru-RU" sz="1800" dirty="0" smtClean="0"/>
                    </a:p>
                    <a:p>
                      <a:r>
                        <a:rPr lang="ru-RU" sz="1800" dirty="0" err="1" smtClean="0"/>
                        <a:t>Тахи</a:t>
                      </a:r>
                      <a:r>
                        <a:rPr lang="ru-RU" sz="1800" dirty="0" smtClean="0"/>
                        <a:t> 33,3% (10) </a:t>
                      </a:r>
                    </a:p>
                    <a:p>
                      <a:r>
                        <a:rPr lang="ru-RU" sz="1800" dirty="0" err="1" smtClean="0"/>
                        <a:t>Тахи</a:t>
                      </a:r>
                      <a:r>
                        <a:rPr lang="ru-RU" sz="1800" dirty="0" smtClean="0"/>
                        <a:t> 16,6% (5)</a:t>
                      </a:r>
                      <a:endParaRPr lang="ru-RU" sz="1800" dirty="0"/>
                    </a:p>
                  </a:txBody>
                  <a:tcPr/>
                </a:tc>
              </a:tr>
              <a:tr h="315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АДср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ЦВД </a:t>
                      </a:r>
                      <a:endParaRPr lang="ru-RU" sz="1800" b="1" dirty="0" smtClean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Не влияла</a:t>
                      </a:r>
                      <a:endParaRPr lang="ru-RU" sz="18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перистальтика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киш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</a:t>
                      </a:r>
                      <a:endParaRPr lang="ru-RU" sz="18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I</a:t>
                      </a:r>
                      <a:endParaRPr lang="ru-RU" sz="1800" dirty="0" smtClean="0"/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во время ГС</a:t>
                      </a:r>
                      <a:endParaRPr lang="ru-RU" sz="1800" dirty="0"/>
                    </a:p>
                  </a:txBody>
                  <a:tcPr/>
                </a:tc>
              </a:tr>
              <a:tr h="20192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II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N-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80,0% (24) детей</a:t>
                      </a:r>
                      <a:endParaRPr lang="ru-RU" sz="1800" dirty="0" smtClean="0"/>
                    </a:p>
                  </a:txBody>
                  <a:tcPr/>
                </a:tc>
              </a:tr>
              <a:tr h="25716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III</a:t>
                      </a:r>
                      <a:endParaRPr lang="ru-RU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N-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 (30) детей</a:t>
                      </a:r>
                      <a:endParaRPr lang="ru-RU" sz="1800" dirty="0" smtClean="0"/>
                    </a:p>
                  </a:txBody>
                  <a:tcPr/>
                </a:tc>
              </a:tr>
              <a:tr h="2403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диурез</a:t>
                      </a:r>
                      <a:endParaRPr lang="ru-RU" sz="18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3,55(2,9–5,0)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36163704"/>
              </p:ext>
            </p:extLst>
          </p:nvPr>
        </p:nvGraphicFramePr>
        <p:xfrm>
          <a:off x="4572000" y="623114"/>
          <a:ext cx="4554641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64993"/>
                <a:gridCol w="763717"/>
                <a:gridCol w="2125931"/>
              </a:tblGrid>
              <a:tr h="306518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Показатели</a:t>
                      </a:r>
                      <a:endParaRPr lang="ru-RU" sz="1800" b="1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ЭТАП</a:t>
                      </a:r>
                      <a:endParaRPr lang="ru-RU" sz="1800" b="1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r>
                        <a:rPr lang="en-US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без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ГС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n=30</a:t>
                      </a:r>
                      <a:endParaRPr lang="ru-RU" sz="1800" b="1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299249"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Ттела</a:t>
                      </a:r>
                      <a:endParaRPr lang="ru-RU" sz="18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(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детей</a:t>
                      </a:r>
                      <a:endParaRPr lang="ru-RU" sz="1800" dirty="0"/>
                    </a:p>
                  </a:txBody>
                  <a:tcPr/>
                </a:tc>
              </a:tr>
              <a:tr h="29924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II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-6,6% (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детей</a:t>
                      </a:r>
                      <a:endParaRPr lang="ru-RU" sz="1800" dirty="0"/>
                    </a:p>
                  </a:txBody>
                  <a:tcPr/>
                </a:tc>
              </a:tr>
              <a:tr h="29924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III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,0% (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детей</a:t>
                      </a:r>
                      <a:endParaRPr lang="ru-RU" sz="1800" dirty="0"/>
                    </a:p>
                  </a:txBody>
                  <a:tcPr/>
                </a:tc>
              </a:tr>
              <a:tr h="718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ЧСС, ЧД</a:t>
                      </a:r>
                      <a:endParaRPr lang="ru-RU" sz="18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I</a:t>
                      </a:r>
                      <a:r>
                        <a:rPr lang="ru-RU" sz="1800" dirty="0" smtClean="0"/>
                        <a:t>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II</a:t>
                      </a:r>
                      <a:r>
                        <a:rPr lang="ru-RU" sz="1800" dirty="0" smtClean="0"/>
                        <a:t>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/>
                        <a:t>III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/>
                        <a:t>Тахи</a:t>
                      </a:r>
                      <a:r>
                        <a:rPr lang="ru-RU" sz="1800" dirty="0" smtClean="0"/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80,0% (24)</a:t>
                      </a:r>
                      <a:endParaRPr lang="ru-RU" sz="1800" dirty="0" smtClean="0"/>
                    </a:p>
                    <a:p>
                      <a:r>
                        <a:rPr lang="ru-RU" sz="1800" dirty="0" err="1" smtClean="0"/>
                        <a:t>Тахи</a:t>
                      </a:r>
                      <a:r>
                        <a:rPr lang="ru-RU" sz="1800" dirty="0" smtClean="0"/>
                        <a:t> 60% (18) </a:t>
                      </a:r>
                    </a:p>
                    <a:p>
                      <a:r>
                        <a:rPr lang="ru-RU" sz="1800" dirty="0" err="1" smtClean="0"/>
                        <a:t>Тахи</a:t>
                      </a:r>
                      <a:r>
                        <a:rPr lang="ru-RU" sz="1800" dirty="0" smtClean="0"/>
                        <a:t> 40% (12)</a:t>
                      </a:r>
                      <a:endParaRPr lang="ru-RU" sz="1800" dirty="0"/>
                    </a:p>
                  </a:txBody>
                  <a:tcPr/>
                </a:tc>
              </a:tr>
              <a:tr h="299249"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АДср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ЦВД </a:t>
                      </a:r>
                      <a:endParaRPr lang="ru-RU" sz="18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Без особенностей</a:t>
                      </a:r>
                      <a:endParaRPr lang="ru-RU" sz="1800" dirty="0"/>
                    </a:p>
                  </a:txBody>
                  <a:tcPr/>
                </a:tc>
              </a:tr>
              <a:tr h="508724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перистальтика </a:t>
                      </a:r>
                      <a:r>
                        <a:rPr lang="ru-RU" sz="18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киш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</a:t>
                      </a:r>
                      <a:endParaRPr lang="ru-RU" sz="18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Нет</a:t>
                      </a:r>
                      <a:endParaRPr lang="ru-RU" sz="1800" dirty="0"/>
                    </a:p>
                  </a:txBody>
                  <a:tcPr/>
                </a:tc>
              </a:tr>
              <a:tr h="29924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II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,0% (6) детей</a:t>
                      </a:r>
                      <a:endParaRPr lang="ru-RU" sz="1800" dirty="0" smtClean="0"/>
                    </a:p>
                  </a:txBody>
                  <a:tcPr/>
                </a:tc>
              </a:tr>
              <a:tr h="299249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III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,0% (15) детей</a:t>
                      </a:r>
                      <a:endParaRPr lang="ru-RU" sz="1800" dirty="0"/>
                    </a:p>
                  </a:txBody>
                  <a:tcPr/>
                </a:tc>
              </a:tr>
              <a:tr h="2557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диурез</a:t>
                      </a:r>
                      <a:endParaRPr lang="ru-RU" sz="18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2,55(2,15–3,1)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-17359" y="5103674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Отмечена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нормализация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Ттела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нормализация ЧСС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ЧД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соответствии 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возрастом.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Сеанс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ГС не оказывал существенного влияния на изменения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АДср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ЦВД.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время проведения ГС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аускультативно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регистрировалась отчетливое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усиление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перистальтики кишечника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 сравнении во второй группе изучаемые показатели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менялись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значительно медленнее.</a:t>
            </a:r>
          </a:p>
        </p:txBody>
      </p:sp>
    </p:spTree>
    <p:extLst>
      <p:ext uri="{BB962C8B-B14F-4D97-AF65-F5344CB8AC3E}">
        <p14:creationId xmlns:p14="http://schemas.microsoft.com/office/powerpoint/2010/main" val="177122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54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Результаты: ОАК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33451392"/>
              </p:ext>
            </p:extLst>
          </p:nvPr>
        </p:nvGraphicFramePr>
        <p:xfrm>
          <a:off x="53812" y="548680"/>
          <a:ext cx="4343101" cy="4820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7828"/>
                <a:gridCol w="864096"/>
                <a:gridCol w="220117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гр. с ГС,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=30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Лейк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(х10</a:t>
                      </a:r>
                      <a:r>
                        <a:rPr lang="ru-RU" sz="1600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10,9 (8,7; 14,6)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ч\з 3ч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9,4 (7,7; 12,3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&lt;0,001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9,6 (7,2; 11,4)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&lt;0,001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8,2 (6,0; 11,1)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&lt;0,001</a:t>
                      </a:r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Нейтр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(%)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79,5 (76,0; 86,0)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ч\з 3ч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73,0 (67,0; 79,0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&lt;0,001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69,5 (62,0; 78,0)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&lt;0,001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66,0 (56,0; 78,0)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&lt;0,001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Лимф. (%)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12,0 (8,0; 19,0)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ч\з 3ч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17,0 (13,0; 24,0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&lt;0,001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18,0 (12,0; 28,0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&lt;0,001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22,0 (15,0; 31,0</a:t>
                      </a:r>
                      <a:r>
                        <a:rPr lang="ru-RU" sz="16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&lt;0,001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79992953"/>
              </p:ext>
            </p:extLst>
          </p:nvPr>
        </p:nvGraphicFramePr>
        <p:xfrm>
          <a:off x="4427984" y="572497"/>
          <a:ext cx="4716016" cy="48007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36476"/>
                <a:gridCol w="864778"/>
                <a:gridCol w="2514762"/>
              </a:tblGrid>
              <a:tr h="362101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</a:t>
                      </a:r>
                      <a:r>
                        <a:rPr lang="en-US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ГС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n=30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12861">
                <a:tc>
                  <a:txBody>
                    <a:bodyPr/>
                    <a:lstStyle/>
                    <a:p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Лейк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(х10</a:t>
                      </a:r>
                      <a:r>
                        <a:rPr lang="ru-RU" sz="1600" kern="1200" baseline="30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14,3 (11,9; 19,6)</a:t>
                      </a:r>
                    </a:p>
                  </a:txBody>
                  <a:tcPr marL="68580" marR="68580" marT="0" marB="0"/>
                </a:tc>
              </a:tr>
              <a:tr h="367512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ч\з 3ч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--------------------------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10,6(8,9; 14,5)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0,006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9,9 (7,9; 11,7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0,209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Нейтр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(%)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84,5 (80,0; 89,0)</a:t>
                      </a: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ч\з 3ч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---------------------------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4320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77,5 (70,0; 84,0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0,015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70,0 (64,0; 76,0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0,246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73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Лимф. (%)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10,5 (5,0; 15,0)</a:t>
                      </a:r>
                    </a:p>
                  </a:txBody>
                  <a:tcPr marL="68580" marR="68580" marT="0" marB="0"/>
                </a:tc>
              </a:tr>
              <a:tr h="3773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ч\з 3ч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----------------------------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73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13,5 (9,0; 20,0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0,026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73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18,0 (13,0; 27,0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0,246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544522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этом значение НЛИ по сравнению с исходными данными после ГС уменьшился на 35% (с 6,58 (4,0; 9,7) до 4,3 (2,8; 5,9), 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&lt;0,001), и в последующем через 24 и 48 часа отмечалась положительная динамика данного показателя (с 3,8 (2,2; 6,5) до 3,0 (1,7; 5,2), 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=0,023). </a:t>
            </a:r>
          </a:p>
        </p:txBody>
      </p:sp>
    </p:spTree>
    <p:extLst>
      <p:ext uri="{BB962C8B-B14F-4D97-AF65-F5344CB8AC3E}">
        <p14:creationId xmlns:p14="http://schemas.microsoft.com/office/powerpoint/2010/main" val="297032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193280"/>
              </p:ext>
            </p:extLst>
          </p:nvPr>
        </p:nvGraphicFramePr>
        <p:xfrm>
          <a:off x="5" y="527509"/>
          <a:ext cx="9143995" cy="5643372"/>
        </p:xfrm>
        <a:graphic>
          <a:graphicData uri="http://schemas.openxmlformats.org/drawingml/2006/table">
            <a:tbl>
              <a:tblPr firstRow="1" firstCol="1" bandRow="1"/>
              <a:tblGrid>
                <a:gridCol w="1115611"/>
                <a:gridCol w="1224136"/>
                <a:gridCol w="1368152"/>
                <a:gridCol w="1368152"/>
                <a:gridCol w="1152128"/>
                <a:gridCol w="1609531"/>
                <a:gridCol w="1306285"/>
              </a:tblGrid>
              <a:tr h="380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Мочевина 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мкмоль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/л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Креатинин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мкмоль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/л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Общий белок 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г/л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1400" b="1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ммоль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/л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Na</a:t>
                      </a:r>
                      <a:r>
                        <a:rPr lang="ru-RU" sz="1400" b="1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ммоль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/л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Cl</a:t>
                      </a:r>
                      <a:r>
                        <a:rPr lang="ru-RU" sz="1400" b="1" baseline="30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4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ммоль</a:t>
                      </a: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/л</a:t>
                      </a:r>
                      <a:r>
                        <a:rPr lang="en-US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31053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группа с ГС, 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=30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исходные данные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2,4 (2,0; 3,4)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45,1 (36,0; 51,5)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54,0 (50,0; 58,0)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3,9 (3,6; 4,1)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136,0 (134,6; 137,2)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103,9 (101,5; 106,0)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 ГС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2,0 (1,7; 2,5)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42,0 (32,4; 58,1)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55,0 (51,0; 57,0)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3,5 (3,3; 3,9)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137,9 (135,0; 140,0)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103,4 (101,3; 107,0)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0,011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0,516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0,913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0,047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0,032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0,803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ч/з 24 часа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2,4 (1,8; 3,0)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44,5 (39,0; 52,0)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59,0 (52,0; 61,0)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4,0 (3,8; 4,4)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137,1 (135,4; 140,0)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104,3 (102,0; 106,0)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14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0,657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0,8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0,229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0,515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ч/з 48 часа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2,6 (1,9; 3,2)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44,4 (35,5; 50,0)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58,2 (55,1; 64,0)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4,4 (4,1; 4,7)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136,0 (133,8; 138,8)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102,4 (101,1; 105,6)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14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0,03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0,018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0,049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&lt;0,001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0,033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0,668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361">
                <a:tc gridSpan="7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группа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без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ГС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n=30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0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исходные данные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3,2 (2,7; 4,0)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53,0 (47,3; 62,0)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58,0 (52,0; 66,0)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4,0 (3,8; 4,16)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136,0 (134,1; 138,4)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102,0 (99,0; 105,0)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ч/з 24 часа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2,4 (2,0; 2,7)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50,0 (45,0; 60,0)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54,0 (49,5; 57,0)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3,9 (3,8; 4,0)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138,0 (136,0; 139,0)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101,0 (100,0; 103,0)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14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0,635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0,037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0,042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0,183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0,688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0,001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ч/з 48 часа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2,2 (1,9; 2,8)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48,0 (44,0; 57,0)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57,0 (54,0; 60,0)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4,2 (4,1; 4,5)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138,0 (137,0; 140,0)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101,0 (100,0; 102,0)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3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14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0,49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0,006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0,07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0,224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0,065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0,021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026" marR="650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9144000" cy="54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Результаты: БАК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15011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 исследовании показателей биохимического анализа крови в первой и во второй группах достоверных различий не получено. </a:t>
            </a:r>
          </a:p>
        </p:txBody>
      </p:sp>
    </p:spTree>
    <p:extLst>
      <p:ext uri="{BB962C8B-B14F-4D97-AF65-F5344CB8AC3E}">
        <p14:creationId xmlns:p14="http://schemas.microsoft.com/office/powerpoint/2010/main" val="414312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Результаты:</a:t>
            </a:r>
            <a:r>
              <a:rPr kumimoji="0" lang="ru-RU" sz="4400" b="1" i="0" u="none" strike="noStrike" kern="1200" cap="none" spc="0" normalizeH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400" b="1" i="0" u="none" strike="noStrike" kern="1200" cap="none" spc="0" normalizeH="0" noProof="0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Гемостазиограмма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400869"/>
              </p:ext>
            </p:extLst>
          </p:nvPr>
        </p:nvGraphicFramePr>
        <p:xfrm>
          <a:off x="323528" y="836712"/>
          <a:ext cx="8229600" cy="4767072"/>
        </p:xfrm>
        <a:graphic>
          <a:graphicData uri="http://schemas.openxmlformats.org/drawingml/2006/table">
            <a:tbl>
              <a:tblPr firstRow="1" firstCol="1" bandRow="1"/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1530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Показатели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АЧТВ </a:t>
                      </a: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ПВ </a:t>
                      </a: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МНО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Фибриноген</a:t>
                      </a: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г/л</a:t>
                      </a: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12725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группа с ГС, </a:t>
                      </a: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=30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8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исходные данные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32,3 (29,5; 37,0)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18,8 (17,0; 20,7)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1,3 (1,2; 1,5)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5,8 (4,9; 6,7)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 ГС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31,5 (28,4; 37,2)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17,6 (16,0; 18,7)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1,2 (1,1; 1,3)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5,5 (5,1; 7,0)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0,375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0,009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0,592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ч/з 24 часа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31,7 (28,7; 37,2)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17,6 (16,3; 18,1)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1,2 (1,1; 1,3)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6,0 (5,0; 7,0)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16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0,893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0,049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0,0705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ч/з 48 часа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32,3 (28,3; 35,3)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17,7 (15,5; 18,9)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1,2 (1,1; 1,3)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5,8 (4,6; 7,2)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16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0,28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0,004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0,002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0,123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085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группа 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без</a:t>
                      </a: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ГС</a:t>
                      </a: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n=30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2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исходные данные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30,8 (29,7; 32,6)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18,0 (16,5; 18,7)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1,2 (1,2; 1,3)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5,4 (4,4; 6,7)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1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ч/з 24 часа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31,5 (28,7; 33,9)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18,3 (16,8; 19,0)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1,3 (1,2; 1,4)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6,1 (4,8; 6,6)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5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16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0,622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0,172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0,25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0,792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ч/з 48 часа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31,0 (29,1; 33,5)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16,7 (15,8; 17,3)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1,1 (1,1; 1,2)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6,6 (5,6; 7,1)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6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16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0,642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0,303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0,447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0,16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-19970" y="5699062"/>
            <a:ext cx="91639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Гемосорбция, выполняемая в раннем послеоперационном периоде, не вызывает существенных изменений гемостаза и не требуют специфической терапии.</a:t>
            </a:r>
          </a:p>
        </p:txBody>
      </p:sp>
    </p:spTree>
    <p:extLst>
      <p:ext uri="{BB962C8B-B14F-4D97-AF65-F5344CB8AC3E}">
        <p14:creationId xmlns:p14="http://schemas.microsoft.com/office/powerpoint/2010/main" val="209987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21885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Проспективный</a:t>
            </a: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анализ КОС </a:t>
            </a:r>
            <a:r>
              <a:rPr lang="en-US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n=</a:t>
            </a: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30 пациентов в раннем послеоперационном периоде с тяжёлыми формами перитонита</a:t>
            </a:r>
            <a:endParaRPr lang="ru-RU" sz="24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2157511"/>
            <a:ext cx="91440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нарушения КОС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отмечались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у 22 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(73,3%)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них: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ацидоз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выявлен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13 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43,3%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1166813" algn="just">
              <a:buFont typeface="Wingdings" pitchFamily="2" charset="2"/>
              <a:buChar char="q"/>
              <a:tabLst>
                <a:tab pos="2868613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этом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у 7 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(53,8%) отмечены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респираторные нарушения: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pCO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46,4(46,0:47,3)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mmHg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1166813" algn="just">
              <a:buFont typeface="Wingdings" pitchFamily="2" charset="2"/>
              <a:buChar char="q"/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у 6 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(46,2%) –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метаболические: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-2,5(-4,4:-0,4),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SBE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-4,1(-4,5:-1,2)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mmol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HCO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21,3(20,7:23,7)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mmol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.,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алкалоз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pH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7,45(7,43:7,45))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 9 пациентов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30%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marL="1166813" algn="just">
              <a:buFont typeface="Wingdings" pitchFamily="2" charset="2"/>
              <a:buChar char="q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этом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у 3 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(23,1%)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отмечены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респираторные нарушения: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pCO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34,5(32,9:35,7)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mmHg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ABE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0,3(-2,6:1,8),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SBE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-0,1(-2,8:1,6)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mmol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HCO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24,8(22,2:26,1)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mmol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., </a:t>
            </a:r>
          </a:p>
          <a:p>
            <a:pPr marL="1166813" algn="just">
              <a:buFont typeface="Wingdings" pitchFamily="2" charset="2"/>
              <a:buChar char="q"/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6 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(46,2%) –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метаболические: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pCO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40,5(37,6:43,2)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mmHg ABE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3,9(2,6:4,1),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SBE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4,0(2,5:4,0)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mmol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HCO</a:t>
            </a:r>
            <a:r>
              <a:rPr lang="ru-RU" sz="20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27,3(25,9:27,8)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mmol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95250">
              <a:buFont typeface="Wingdings" pitchFamily="2" charset="2"/>
              <a:buChar char="Ø"/>
            </a:pP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8 детей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26,7%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- </a:t>
            </a: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без нарушения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КОС. </a:t>
            </a:r>
          </a:p>
          <a:p>
            <a:pPr>
              <a:buFont typeface="Wingdings" pitchFamily="2" charset="2"/>
              <a:buChar char="Ø"/>
            </a:pPr>
            <a:r>
              <a:rPr lang="ru-RU" sz="2000" b="1" u="sng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11 детям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36,6%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проводилась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ИВЛ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Результаты:</a:t>
            </a:r>
            <a:r>
              <a:rPr kumimoji="0" lang="ru-RU" sz="4400" b="1" i="0" u="none" strike="noStrike" kern="1200" cap="none" spc="0" normalizeH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КОС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85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83671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Газовый состав крови</a:t>
            </a:r>
            <a:endParaRPr kumimoji="0" lang="ru-RU" sz="4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283403"/>
              </p:ext>
            </p:extLst>
          </p:nvPr>
        </p:nvGraphicFramePr>
        <p:xfrm>
          <a:off x="0" y="1556438"/>
          <a:ext cx="9144000" cy="3168706"/>
        </p:xfrm>
        <a:graphic>
          <a:graphicData uri="http://schemas.openxmlformats.org/drawingml/2006/table">
            <a:tbl>
              <a:tblPr/>
              <a:tblGrid>
                <a:gridCol w="2274750"/>
                <a:gridCol w="1865202"/>
                <a:gridCol w="2592288"/>
                <a:gridCol w="2411760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Показатель</a:t>
                      </a:r>
                    </a:p>
                  </a:txBody>
                  <a:tcPr marL="17124" marR="17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До гемосорбции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После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сеанса</a:t>
                      </a:r>
                      <a:endParaRPr lang="ru-RU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ч/з 60 мин.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после </a:t>
                      </a:r>
                      <a:r>
                        <a:rPr lang="ru-RU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сеанса</a:t>
                      </a:r>
                      <a:endParaRPr lang="ru-RU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pO</a:t>
                      </a:r>
                      <a:r>
                        <a:rPr lang="en-US" sz="1600" b="1" baseline="-25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ru-RU" sz="1600" b="1" baseline="-250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(mmHg)</a:t>
                      </a:r>
                      <a:endParaRPr lang="ru-RU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7124" marR="17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(54,7;75,7)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77,85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(69;120)*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80,9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(73;92,9) *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5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ctO</a:t>
                      </a:r>
                      <a:r>
                        <a:rPr lang="ru-RU" sz="1600" b="1" baseline="-25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en-US" sz="1600" b="1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mmol</a:t>
                      </a: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</a:t>
                      </a: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</a:p>
                  </a:txBody>
                  <a:tcPr marL="17124" marR="17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(6,4;7,9)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(1,5;9,7)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(6,5;8,6)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6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p50</a:t>
                      </a: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,е </a:t>
                      </a:r>
                      <a:endParaRPr lang="ru-RU" sz="16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mmHg)</a:t>
                      </a:r>
                      <a:endParaRPr lang="ru-RU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7124" marR="17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23,87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(22,4;25,6)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(22,3;26,8)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(23,1;26,2)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7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sO</a:t>
                      </a:r>
                      <a:r>
                        <a:rPr lang="en-US" sz="1800" b="1" baseline="-2500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en-US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(%)</a:t>
                      </a:r>
                      <a:endParaRPr lang="ru-RU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95,1</a:t>
                      </a:r>
                      <a:endParaRPr lang="ru-RU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(93,2;97,1)</a:t>
                      </a:r>
                      <a:endParaRPr lang="ru-RU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95,0</a:t>
                      </a:r>
                      <a:endParaRPr lang="ru-RU" sz="14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(93,3;97,5)</a:t>
                      </a:r>
                      <a:endParaRPr lang="ru-RU" sz="14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97,4</a:t>
                      </a:r>
                      <a:endParaRPr lang="ru-RU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(95,5;98,7)*</a:t>
                      </a:r>
                      <a:endParaRPr lang="ru-RU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3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cLactate</a:t>
                      </a: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ru-RU" sz="16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</a:t>
                      </a:r>
                      <a:r>
                        <a:rPr lang="en-US" sz="1600" b="1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mmol</a:t>
                      </a: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</a:t>
                      </a:r>
                      <a:r>
                        <a:rPr lang="en-US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</a:t>
                      </a: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)</a:t>
                      </a:r>
                    </a:p>
                  </a:txBody>
                  <a:tcPr marL="17124" marR="17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(1,5;2,1)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(0,9;1,5) *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(0,9;1,3) *</a:t>
                      </a:r>
                    </a:p>
                  </a:txBody>
                  <a:tcPr marL="17124" marR="17124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Picture 6" descr="Grodno State Medical Universit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0"/>
            <a:ext cx="1475656" cy="175849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Результаты:</a:t>
            </a:r>
            <a:r>
              <a:rPr kumimoji="0" lang="ru-RU" sz="4400" b="1" i="0" u="none" strike="noStrike" kern="1200" cap="none" spc="0" normalizeH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КОС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797152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pO2 до проведения гемосорбции у всех пациентов было на нижней границе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нормы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достоверный рост sO</a:t>
            </a:r>
            <a:r>
              <a:rPr lang="ru-RU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Увеличение показателя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p50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нормализацией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ctO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снижением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уровня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cLactate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что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свидетельствует о повышении сродства гемоглобина к кислороду, смещение кривой диссоциации оксигемоглобина влево и существенной доставке кислорода к тканям, что приводит к уменьшению окислительного стресса, и улучшению микроциркуляции.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18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Результаты:</a:t>
            </a:r>
            <a:r>
              <a:rPr kumimoji="0" lang="ru-RU" sz="4400" b="1" i="0" u="none" strike="noStrike" kern="1200" cap="none" spc="0" normalizeH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СРБ, РСТ, ПРЕСЕПСИН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8267494"/>
              </p:ext>
            </p:extLst>
          </p:nvPr>
        </p:nvGraphicFramePr>
        <p:xfrm>
          <a:off x="1" y="703498"/>
          <a:ext cx="4427983" cy="41715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3211"/>
                <a:gridCol w="868457"/>
                <a:gridCol w="229631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гр. с ГС, </a:t>
                      </a:r>
                      <a:r>
                        <a:rPr lang="en-US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=30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205224"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СРБ (мг/л)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83,7 (72,2; 131,3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en-US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66432">
                <a:tc>
                  <a:txBody>
                    <a:bodyPr/>
                    <a:lstStyle/>
                    <a:p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smtClean="0">
                          <a:latin typeface="Times New Roman" pitchFamily="18" charset="0"/>
                          <a:cs typeface="Times New Roman" pitchFamily="18" charset="0"/>
                        </a:rPr>
                        <a:t>ч\з 3ч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69,4 (62,5; 88,1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en-US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5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0,004</a:t>
                      </a:r>
                      <a:endParaRPr lang="ru-RU" sz="15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43696">
                <a:tc>
                  <a:txBody>
                    <a:bodyPr/>
                    <a:lstStyle/>
                    <a:p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61,2 (28,7; 78,1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ru-RU" sz="15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0,039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6928">
                <a:tc>
                  <a:txBody>
                    <a:bodyPr/>
                    <a:lstStyle/>
                    <a:p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12,9 (10,0; 22,0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en-US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5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0,0003</a:t>
                      </a:r>
                      <a:endParaRPr lang="ru-RU" sz="15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101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ПКТ (</a:t>
                      </a:r>
                      <a:r>
                        <a:rPr lang="ru-RU" sz="15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нг</a:t>
                      </a:r>
                      <a:r>
                        <a:rPr lang="ru-RU" sz="15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/мл)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5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4,65 (2,1; 7,4)</a:t>
                      </a:r>
                    </a:p>
                  </a:txBody>
                  <a:tcPr marL="68580" marR="68580" marT="0" marB="0"/>
                </a:tc>
              </a:tr>
              <a:tr h="3374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0- 0,05 </a:t>
                      </a:r>
                      <a:r>
                        <a:rPr lang="ru-RU" sz="15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нг</a:t>
                      </a:r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/мл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ч\з 3ч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2,4 (1,25; 5,1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en-US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0,0003</a:t>
                      </a:r>
                      <a:endParaRPr lang="ru-RU" sz="15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512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/>
                        </a:rPr>
                        <a:t>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</a:t>
                      </a:r>
                      <a:r>
                        <a:rPr lang="ru-RU" sz="15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нг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/мл 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2,4 (1,2; 4,8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en-US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5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0,0008</a:t>
                      </a:r>
                      <a:endParaRPr lang="ru-RU" sz="15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62520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&lt; 0,3 </a:t>
                      </a:r>
                      <a:r>
                        <a:rPr lang="ru-RU" sz="15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нг</a:t>
                      </a:r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/мл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5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0,21 (0,07; 0,4</a:t>
                      </a:r>
                      <a:r>
                        <a:rPr lang="ru-RU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en-US" sz="15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5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0,00002</a:t>
                      </a:r>
                      <a:endParaRPr lang="ru-RU" sz="15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4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sCD14-ST</a:t>
                      </a:r>
                      <a:endParaRPr lang="ru-RU" sz="15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5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5,7 (2,5; 8,8) </a:t>
                      </a:r>
                      <a:endParaRPr lang="ru-RU" sz="15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Норма 0 – 0,2 </a:t>
                      </a:r>
                      <a:r>
                        <a:rPr lang="ru-RU" sz="1500" b="1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нг</a:t>
                      </a:r>
                      <a:r>
                        <a:rPr lang="ru-RU" sz="15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</a:t>
                      </a:r>
                      <a:endParaRPr lang="ru-RU" sz="15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3,7 (1,9; 5,0) 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0,009</a:t>
                      </a:r>
                      <a:endParaRPr lang="ru-RU" sz="15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832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5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0,4 (0,3; 0,8) 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0,04</a:t>
                      </a:r>
                      <a:endParaRPr lang="ru-RU" sz="15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9757707"/>
              </p:ext>
            </p:extLst>
          </p:nvPr>
        </p:nvGraphicFramePr>
        <p:xfrm>
          <a:off x="4573794" y="718247"/>
          <a:ext cx="4570206" cy="41850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155"/>
                <a:gridCol w="838041"/>
                <a:gridCol w="2437010"/>
              </a:tblGrid>
              <a:tr h="367383"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</a:t>
                      </a:r>
                      <a:r>
                        <a:rPr lang="en-US" sz="15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r>
                        <a:rPr lang="en-US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</a:t>
                      </a:r>
                      <a:r>
                        <a:rPr lang="en-US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ГС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n=30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208680">
                <a:tc>
                  <a:txBody>
                    <a:bodyPr/>
                    <a:lstStyle/>
                    <a:p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СРБ (мг/л)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117,5 (52,6; 150)</a:t>
                      </a:r>
                    </a:p>
                  </a:txBody>
                  <a:tcPr marL="68580" marR="68580" marT="0" marB="0"/>
                </a:tc>
              </a:tr>
              <a:tr h="263920">
                <a:tc>
                  <a:txBody>
                    <a:bodyPr/>
                    <a:lstStyle/>
                    <a:p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ч\з 3ч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--------------------------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7152">
                <a:tc>
                  <a:txBody>
                    <a:bodyPr/>
                    <a:lstStyle/>
                    <a:p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111,0 (54,0; 137,0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en-US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1,0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303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99,8 (51,0; 139,6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en-US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1,0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85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ПКТ (</a:t>
                      </a:r>
                      <a:r>
                        <a:rPr lang="ru-RU" sz="1500" b="1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нг</a:t>
                      </a:r>
                      <a:r>
                        <a:rPr lang="ru-RU" sz="15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/мл)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1,8 (0,3; 6,6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en-US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564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0- 0,05 </a:t>
                      </a:r>
                      <a:r>
                        <a:rPr lang="ru-RU" sz="15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нг</a:t>
                      </a:r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/мл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ч\з 3ч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5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---------------------------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397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  <a:sym typeface="Symbol"/>
                        </a:rPr>
                        <a:t>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</a:t>
                      </a:r>
                      <a:r>
                        <a:rPr lang="ru-RU" sz="15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нг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/мл 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1,5 (0,5; 3,7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en-US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0,69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2937">
                <a:tc>
                  <a:txBody>
                    <a:bodyPr/>
                    <a:lstStyle/>
                    <a:p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&lt; 0,3 </a:t>
                      </a:r>
                      <a:r>
                        <a:rPr lang="ru-RU" sz="15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нг</a:t>
                      </a:r>
                      <a:r>
                        <a:rPr lang="ru-RU" sz="1500" b="1" dirty="0" smtClean="0">
                          <a:latin typeface="Times New Roman" pitchFamily="18" charset="0"/>
                          <a:cs typeface="Times New Roman" pitchFamily="18" charset="0"/>
                        </a:rPr>
                        <a:t>/мл</a:t>
                      </a:r>
                      <a:endParaRPr lang="ru-RU" sz="15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1,5 (0,4; 4,0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en-US" sz="15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en-US" sz="15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0,01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78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sCD14-ST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1,5 (0,4; 3,7)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28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норма 0 – 0,2 </a:t>
                      </a:r>
                      <a:r>
                        <a:rPr lang="ru-RU" sz="1500" b="1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нг</a:t>
                      </a:r>
                      <a:r>
                        <a:rPr lang="ru-RU" sz="15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</a:t>
                      </a:r>
                      <a:endParaRPr lang="ru-RU" sz="15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1,0 (0,5; 2,1) 0,45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349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1,0 (0,4; 1,9) 0,08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4869160"/>
            <a:ext cx="91440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СРБ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12%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сразу после сорбции,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через 24 часа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18% 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р=0,039), через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48 ч. – уменьшился ещё в 6,5 раз (р=0,0003) до 12,9 (10,0; 22,0)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мг/л</a:t>
            </a:r>
          </a:p>
          <a:p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ПКТ через 3 часа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уменьшился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2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раза, 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через 48 часов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 нормы–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0,21 (0,07; 0,4)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нг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/мл. Снижение ПКТ после гемосорбции было статистически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значимым.</a:t>
            </a:r>
          </a:p>
          <a:p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b="1" u="sng" dirty="0" err="1" smtClean="0">
                <a:latin typeface="Times New Roman" pitchFamily="18" charset="0"/>
                <a:cs typeface="Times New Roman" pitchFamily="18" charset="0"/>
              </a:rPr>
              <a:t>Пресепсина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снизился в 1,5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раза,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через 48 часов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практически норма.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группе без гемосорбции, на всех этапах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исследования достоверного, статистически значимого снижения не отмечено.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071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548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Результаты:</a:t>
            </a:r>
            <a:r>
              <a:rPr kumimoji="0" lang="ru-RU" sz="3200" b="1" i="0" u="none" strike="noStrike" kern="1200" cap="none" spc="0" normalizeH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ПРОВОСП. ЦИТОКИНЫ</a:t>
            </a:r>
            <a:endParaRPr kumimoji="0" lang="ru-RU" sz="32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513504"/>
              </p:ext>
            </p:extLst>
          </p:nvPr>
        </p:nvGraphicFramePr>
        <p:xfrm>
          <a:off x="0" y="548680"/>
          <a:ext cx="4427983" cy="339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3211"/>
                <a:gridCol w="868457"/>
                <a:gridCol w="229631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гр. с ГС,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=30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ФНО-</a:t>
                      </a:r>
                      <a:r>
                        <a:rPr lang="el-GR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α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1,9 (1,0; 16,0)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пг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22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Норма &lt;0,5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3,7 (1,4; 15,3) 0,85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3,1 (0,9; 17,4) 0,85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63984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ИЛ -1</a:t>
                      </a:r>
                      <a:r>
                        <a:rPr lang="ru-RU" sz="14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3,3 (1,3; 4,7) (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пг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/мл)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472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Норма &lt;1,6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3,7 (1,3; 5,2) 0,78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30448"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3,6 (1,3; 4,7) 1,0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605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ИЛ -6 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25,3 (6,0; 68,8) (</a:t>
                      </a: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пг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Норма 2,0 - 12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пг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/мл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8,8 (2,0; 37,3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0,0005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576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4,6 (0,9; 8,3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&lt;0,001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0072101"/>
              </p:ext>
            </p:extLst>
          </p:nvPr>
        </p:nvGraphicFramePr>
        <p:xfrm>
          <a:off x="4572000" y="575965"/>
          <a:ext cx="4571999" cy="33519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95663"/>
                <a:gridCol w="838370"/>
                <a:gridCol w="2437966"/>
              </a:tblGrid>
              <a:tr h="360040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</a:t>
                      </a:r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ГС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n=30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40171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ФНО-</a:t>
                      </a:r>
                      <a:r>
                        <a:rPr lang="el-GR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α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1,5 (1,9; 10,1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пг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854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Норма &lt;0,5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1,7 (0,9; 12,4) 0,55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502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1,9 (0,9; 12,4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0,85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33471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ИЛ -1</a:t>
                      </a:r>
                      <a:r>
                        <a:rPr lang="ru-RU" sz="14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β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3,3 (1,3; 4,7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</a:t>
                      </a:r>
                      <a:r>
                        <a:rPr lang="ru-RU" sz="14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пг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/мл)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002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Норма &lt;1,6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3,7 (1,2; 5,2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0,85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24900">
                <a:tc>
                  <a:txBody>
                    <a:bodyPr/>
                    <a:lstStyle/>
                    <a:p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3,6 (1,2; 4,7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1,0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282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ИЛ -6 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38,0 (13,9; 73,9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(</a:t>
                      </a: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пг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07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Норма 2,0 - 12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пг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/мл</a:t>
                      </a: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19,2 (3,0; 39,5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ru-RU" sz="1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&lt;0,001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69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5,5 (1,8; 9,2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&lt;0,001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325" y="4004297"/>
            <a:ext cx="913967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 исследовании показателей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цитокинового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статуса в первые сутки после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операции,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 всех детей отмечено одинаковое повышение уровня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провоспалительных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цитокинов. Избыточное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производство этих цитокинов, без соответствующей терапии приводит к неспособности контролировать инфекцию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Анализируя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динамику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цитокинового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статуса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I группе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отмечено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достоверное снижение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ИЛ-6.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ИЛ-6 играет ключевую роль в развитии синдрома «высвобождения цитокинов» благодаря своим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плейотропным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свойствам.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Кроме сильного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провоспалительного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действия, он индуцирует выработку различных белков острой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фазы.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65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Результаты:</a:t>
            </a:r>
            <a:r>
              <a:rPr kumimoji="0" lang="ru-RU" sz="4400" b="1" i="0" u="none" strike="noStrike" kern="1200" cap="none" spc="0" normalizeH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ПРОТИВОСП. ЦИТОКИНЫ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1818665"/>
              </p:ext>
            </p:extLst>
          </p:nvPr>
        </p:nvGraphicFramePr>
        <p:xfrm>
          <a:off x="0" y="703498"/>
          <a:ext cx="4572000" cy="35175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4296"/>
                <a:gridCol w="896704"/>
                <a:gridCol w="2371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гр. с ГС,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=30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ИЛ -4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пг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/мл)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0,8 (0,1; 2,0)</a:t>
                      </a:r>
                    </a:p>
                  </a:txBody>
                  <a:tcPr marL="68580" marR="68580" marT="0" marB="0"/>
                </a:tc>
              </a:tr>
              <a:tr h="602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Норма &lt;0,2 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пг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0,5 (0,1; 2,2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0,26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0,8 (0,1; 2,2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0,13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ИЛ -10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пг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/мл)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15,1 (6,9; 30,4)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Норма &lt;5,0 </a:t>
                      </a:r>
                      <a:r>
                        <a:rPr lang="ru-RU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пг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/мл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11,5 (5,8; 28,0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0,06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5711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mtClean="0"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6,7 (4,5; 9,5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&lt;0,001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6664154"/>
              </p:ext>
            </p:extLst>
          </p:nvPr>
        </p:nvGraphicFramePr>
        <p:xfrm>
          <a:off x="4552927" y="692696"/>
          <a:ext cx="4591073" cy="352917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1068"/>
                <a:gridCol w="841868"/>
                <a:gridCol w="2448137"/>
              </a:tblGrid>
              <a:tr h="367383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Показатели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ЭТАП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</a:t>
                      </a:r>
                      <a:r>
                        <a:rPr lang="en-US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ГС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n=30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401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ИЛ -4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пг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/мл)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0,8 (0,1; 2,1)</a:t>
                      </a:r>
                    </a:p>
                  </a:txBody>
                  <a:tcPr marL="68580" marR="68580" marT="0" marB="0"/>
                </a:tc>
              </a:tr>
              <a:tr h="5344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Норма &lt;0,2 </a:t>
                      </a:r>
                      <a:r>
                        <a:rPr lang="ru-RU" sz="1600" b="1" dirty="0" err="1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пг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0,3 (0,1; 1,5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0,004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52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0,2 (0,1; 1,4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0,009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389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ИЛ -10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</a:t>
                      </a:r>
                      <a:r>
                        <a:rPr lang="ru-RU" sz="1600" b="1" dirty="0" err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пг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/мл)</a:t>
                      </a: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15,0 (9,4; 25,5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594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Норма &lt;5,0 </a:t>
                      </a:r>
                      <a:r>
                        <a:rPr lang="ru-RU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пг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/мл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9,4 (4,9; 14,4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0,002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5292"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6,1 (3,2; 8,7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)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&lt;0,001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7290" y="4293096"/>
            <a:ext cx="913710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Продолжая анализ полученных данных во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группе, при проведении традиционного лечения перитонита, можно констатировать лишь медленное снижение таких цитокинов как ИЛ-4, ИЛ-6, ИЛ-10 только через 48 часов от начала лечения, а уровень ФНО-альфа и ИЛ -1</a:t>
            </a:r>
            <a:r>
              <a:rPr lang="ru-RU" b="1" baseline="-25000" dirty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через 48 часов наоборот вырос по сравнению с первым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этапом.</a:t>
            </a:r>
          </a:p>
          <a:p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Применение 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гемосорбции в комплексном лечении распространённого перитонита у детей позволяет </a:t>
            </a:r>
            <a:r>
              <a:rPr lang="ru-RU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нивилировать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дисбаланс между </a:t>
            </a:r>
            <a:r>
              <a:rPr lang="ru-RU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провоспалительными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противовоспалительными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цитокинами.</a:t>
            </a:r>
            <a:endParaRPr lang="ru-RU" sz="2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79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Учитывая, что статистическая достоверность не является синонимом клинической значимости результатов исследования, проведён анализ влияния ГС на основные клинические и лабораторные показатели, характеризующие тяжесть состояния пациента.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5830" y="2228671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качестве критериев эффективности лечения использовали следующие показатели: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шкала </a:t>
            </a: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pSOFA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Лейкоциты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СРБ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ПКТ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Пресепсин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Интерлейкин-6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9735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 descr="ÐÐ°ÑÑÐ¸Ð½ÐºÐ¸ Ð¿Ð¾ Ð·Ð°Ð¿ÑÐ¾ÑÑ Ð·ÐµÐ¼Ð»Ñ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62299"/>
            <a:ext cx="3674802" cy="341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033"/>
            <a:ext cx="9144000" cy="81567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Летальность от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сепсиса у детей </a:t>
            </a:r>
            <a:endParaRPr lang="ru-RU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5106728"/>
            <a:ext cx="4871272" cy="117737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Азия –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40%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Африка. </a:t>
            </a:r>
            <a:r>
              <a:rPr lang="ru-RU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40</a:t>
            </a:r>
            <a:r>
              <a:rPr lang="ru-RU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Weiss S., Fitzgerald J.C., </a:t>
            </a:r>
            <a:r>
              <a:rPr lang="en-US" sz="16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Maffei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F.A. et al. SPROUT Pediatric Severe Sepsis Study American // J. </a:t>
            </a:r>
            <a:r>
              <a:rPr lang="en-US" sz="1600" b="1" dirty="0" err="1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Respir</a:t>
            </a:r>
            <a:r>
              <a:rPr lang="en-US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Crit. Care Medicine. – 2015. – Vol. 191. – P. 1147–1157.</a:t>
            </a:r>
            <a:endParaRPr lang="ru-RU" sz="16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73932" y="2378378"/>
            <a:ext cx="57961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Южная Америка – </a:t>
            </a:r>
            <a:r>
              <a:rPr lang="ru-RU" sz="3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11%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19872" y="3440434"/>
            <a:ext cx="38017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Европа – </a:t>
            </a:r>
            <a:r>
              <a:rPr lang="ru-RU" sz="3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29%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4025833"/>
            <a:ext cx="58681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Австралии / Новая Зеландия –  </a:t>
            </a:r>
            <a:r>
              <a:rPr lang="ru-RU" sz="3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32% 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753" y="764704"/>
            <a:ext cx="9103247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Согласно данным исследования SPROUT 2015 г., </a:t>
            </a:r>
            <a:r>
              <a:rPr lang="ru-RU" sz="1900" b="1" dirty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распространенность тяжелого сепсиса во всем мире составила </a:t>
            </a:r>
            <a:r>
              <a:rPr lang="ru-RU" sz="1900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8,2%</a:t>
            </a:r>
            <a:endParaRPr lang="ru-RU" sz="1900" b="1" dirty="0">
              <a:solidFill>
                <a:srgbClr val="00B05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1463678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Смертность, связанная с сепсисом и септическим шоком у пациентов в отделении детской реанимации варьирует </a:t>
            </a:r>
            <a:r>
              <a:rPr lang="ru-RU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 4% до 50% </a:t>
            </a:r>
            <a:r>
              <a:rPr lang="ru-RU" b="1" dirty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зависимости от тяжести заболевания, факторов риска и географического положения.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55776" y="2855659"/>
            <a:ext cx="6588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Беларусь</a:t>
            </a:r>
            <a:r>
              <a:rPr lang="ru-RU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3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2017г. – 11,76</a:t>
            </a:r>
            <a:r>
              <a:rPr lang="ru-RU" sz="3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</a:t>
            </a:r>
            <a:endParaRPr lang="ru-RU" sz="3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76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126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Данные оценки эффективности использования гемосорбции на сорбенте «Гемо-</a:t>
            </a:r>
            <a:r>
              <a:rPr lang="ru-RU" sz="4400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протеазсорб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» через 48 часов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4355088"/>
              </p:ext>
            </p:extLst>
          </p:nvPr>
        </p:nvGraphicFramePr>
        <p:xfrm>
          <a:off x="-2651" y="1293454"/>
          <a:ext cx="9128125" cy="465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Документ" r:id="rId3" imgW="7600099" imgH="4124311" progId="Word.Document.12">
                  <p:embed/>
                </p:oleObj>
              </mc:Choice>
              <mc:Fallback>
                <p:oleObj name="Документ" r:id="rId3" imgW="7600099" imgH="41243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2651" y="1293454"/>
                        <a:ext cx="9128125" cy="4652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87283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1700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Объективизация критериев стратификации детей с аппендикулярным перитонитом к проведению операции селективной гемосорбции с использованием сорбента «Гемо-</a:t>
            </a:r>
            <a:r>
              <a:rPr lang="ru-RU" sz="4400" b="1" dirty="0" err="1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протеазсорб</a:t>
            </a: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5605" y="1728113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РЕТРОСПЕКТИВНЫЙ АНАЛИЗ ДАННЫХ 60 ПАЦИЕНТОВ С АППЕНДИКУЛЯРНЫМ ПЕРИТОНИТОМ. </a:t>
            </a:r>
          </a:p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ИСПОЛЬЗОВАН ДИСКРИМИНАНТНЫЙ АНАЛИЗ.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78" y="6211669"/>
            <a:ext cx="91283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РЕЗУЛЬТАТЕ ПРОВЕДЕННОГО АНАЛИЗА ПОЛУЧЕНЫ УРАВНЕНИЯ ДЛЯ СТРАТИФИКАЦИИ ПАЦИЕНТОВ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2127" y="2743776"/>
            <a:ext cx="91605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РАССЧИТАНЫ ЛИНЕЙНЫЕ ДИСКРИМИНАНТНЫЕ ФУНКЦИИ КЛАССИФИКАЦИИ ФИШЕРА.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19" y="3431175"/>
            <a:ext cx="8612582" cy="295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97081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52736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Показатель </a:t>
            </a:r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= Показатели шкалы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pSOFA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∗ (−4,154) + Температура ∗ 115,584 + Число лейкоцитов ∗ 5,846 – Число нейтрофилов (абсолютные значения) ∗ 0,089 – константа (2143,415)</a:t>
            </a:r>
          </a:p>
          <a:p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Показатель </a:t>
            </a:r>
            <a:r>
              <a:rPr 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= Показатели шкалы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pSOFA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∗ (−4,803) + Температура ∗ 116,834 + Число лейкоцитов ∗ 5,589 – Число нейтрофилов (абсолютные значения) ∗ 0,085 – константа (2188,466). Пациент стратифицируется в группу, где рассчитанное значение показателя больше.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18256" y="3501008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Критерий 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= показатели шкалы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pSOFA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∗ 2,861 – НЛИ ∗ 0,083 – интерлейкин-6 ∗ 0,012 +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пресепсин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∗ 0,687 – константа (8,352);</a:t>
            </a:r>
          </a:p>
          <a:p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Критерий Б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= показатели шкалы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pSOFA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∗ 1,044 + НЛИ ∗ 0,181 + интерлейкин-6 ∗ 0,015 +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пресепсин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∗ 0,168 – константа (4,371). Пациент стратифицируется в ту группу, где результат критерия больше.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УРОВНЕНИЯ стратификации пациентов 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8256" y="5445224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ИСПОЛЬЗОВАНИЕ ДАННЫХ УРОВНЕНИЙ ПОЗВОЛЯЕТ КОНТРОЛИРОВАТЬ РЕЗУЛЬТАТЫ ОПЕРАЦИИ ГС И ПРИНИМАТЬ РЕШЕНИЕ О ПРОДОЛЖЕНИИ ИСПОЛЬЗОВАНИЯ ГС В КОМПЛЕКСНОМ ЛЕЧЕНИИ ИЛИ О ЕГО ПРЕКРАЩЕНИИ.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8494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9144000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ВЫВОДЫ:</a:t>
            </a:r>
            <a:endParaRPr kumimoji="0" lang="ru-RU" sz="4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556792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+mj-lt"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Применение ГС в комплексном лечении пациентов с сепсисом при перитоните оказывает положительное влияние на исход заболевания и сроки нахождения в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ОАиР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Эффект может быть связан с восстановлением баланса между про и противовоспалительными цитокинами, что подтверждается лабораторными данными.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+mj-lt"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 тиражируемый, не сопровождается осложнениями.</a:t>
            </a:r>
          </a:p>
          <a:p>
            <a:pPr lvl="0">
              <a:buFont typeface="+mj-lt"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Эффективность метода зависит от сроков проведения и адекватно выставленными показаниями.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45103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0" y="2636912"/>
            <a:ext cx="9144000" cy="1036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normalizeH="0" baseline="0" noProof="0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C00000"/>
                </a:solidFill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Спасибо за внимание</a:t>
            </a:r>
            <a:endParaRPr kumimoji="0" lang="ru-RU" sz="4800" b="1" i="0" u="none" strike="noStrike" kern="1200" normalizeH="0" baseline="0" noProof="0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C00000"/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05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Летальность от сепсиса в Республике Беларусь у детей до 17 лет: </a:t>
            </a:r>
            <a:r>
              <a:rPr lang="ru-RU" b="1" u="sng" dirty="0" smtClean="0">
                <a:solidFill>
                  <a:srgbClr val="000000"/>
                </a:solidFill>
              </a:rPr>
              <a:t/>
            </a:r>
            <a:br>
              <a:rPr lang="ru-RU" b="1" u="sng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36573"/>
            <a:ext cx="3419872" cy="40680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483768" y="1916832"/>
            <a:ext cx="6660232" cy="37878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u="sng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Летальность от сепсиса в Республике Беларусь у детей до 17 лет: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2010г. – 8,82%;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2011г. – 10,81%;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2012г. – 21,43%;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2013г. – 17,50%., 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2014г. – 26,67</a:t>
            </a: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 (17,97% – взрослые),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2015г. – 21,21%. (19,86 % – взрослые),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2016г. – 20,00% (30,58 </a:t>
            </a:r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 – </a:t>
            </a: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взрослые),</a:t>
            </a:r>
          </a:p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2017г. – 11,76</a:t>
            </a:r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 </a:t>
            </a: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(27,14 </a:t>
            </a:r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 – взрослые),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2018г</a:t>
            </a:r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– </a:t>
            </a: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15,38% </a:t>
            </a:r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27,56 </a:t>
            </a:r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% – взрослые</a:t>
            </a: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0416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053" y="4311834"/>
            <a:ext cx="2420296" cy="2176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Admin_\Desktop\Сепсис у детей\0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6812"/>
            <a:ext cx="9125356" cy="2854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3111033"/>
            <a:ext cx="9144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Несомненно, основными возбудителями сепсиса в детском возрасте являются бактерии.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3573016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Грамотрицательные бактерии </a:t>
            </a:r>
            <a:r>
              <a:rPr lang="ru-RU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</a:t>
            </a:r>
            <a:r>
              <a:rPr lang="ru-RU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51,5%, (E. </a:t>
            </a:r>
            <a:r>
              <a:rPr lang="ru-RU" b="1" dirty="0" err="1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coli</a:t>
            </a:r>
            <a:r>
              <a:rPr lang="ru-RU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</a:t>
            </a:r>
            <a:r>
              <a:rPr lang="ru-RU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aeruginosa</a:t>
            </a:r>
            <a:r>
              <a:rPr lang="ru-RU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Грамположительные – 45,6%, (</a:t>
            </a:r>
            <a:r>
              <a:rPr lang="ru-RU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S.aureus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, </a:t>
            </a:r>
            <a:r>
              <a:rPr lang="ru-RU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Streptococcus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), </a:t>
            </a:r>
          </a:p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Анаэробны  – 1,7%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грибы рода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Candida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–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1,2%.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01" y="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Сепсис </a:t>
            </a:r>
            <a:r>
              <a:rPr lang="ru-RU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следует рассматривать как ситуацию, в которой крайне важен фактор времени, поскольку заболевание может очень быстро прогрессировать до органной недостаточности, шока и смерти.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201" y="4653136"/>
            <a:ext cx="26915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ЭНДОТОКСИН (ЛПС) 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40152" y="5805264"/>
            <a:ext cx="28803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</a:rPr>
              <a:t>«ЦИТОКИНОВЫЙ ШТОРМ»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37850" y="6488668"/>
            <a:ext cx="1503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ИЛ-8 и ИЛ-10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536763" y="4730518"/>
            <a:ext cx="36537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МАССИВНОЕ ВЫСВОБОЖДЕНИЕ ЦИТОКИНОВ В КРОВЬ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-28344" y="497426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ЛИПИД А,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ЛЕЙКОЦИТЫ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ЗАПУСКАЕТСЯ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ВОСПАЛИТЕЛЬНЫЙ ОТВЕТ. </a:t>
            </a:r>
            <a:endParaRPr lang="ru-RU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699792" y="4653136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TLR</a:t>
            </a:r>
            <a:r>
              <a:rPr lang="ru-RU" b="1" baseline="-250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endParaRPr lang="ru-RU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71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ÐÐ°ÑÑÐ¸Ð½ÐºÐ¸ Ð¿Ð¾ Ð·Ð°Ð¿ÑÐ¾ÑÑ Ð´Ð¾ÑÐ¾Ð³Ð° Ð²Ð¸Ð´ ÑÐ²ÐµÑÑÑ ÐºÐ°ÑÑÐ¸Ð½ÐºÐ¸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5199"/>
            <a:ext cx="9124822" cy="5838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1010" y="25010"/>
            <a:ext cx="9143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«American College of Critical Care Medicine» (ACCM)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9640" y="3846232"/>
            <a:ext cx="1877437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b="1" u="sng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Определение </a:t>
            </a:r>
            <a:endParaRPr lang="ru-RU" b="1" u="sng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АССР</a:t>
            </a:r>
            <a:r>
              <a:rPr lang="en-US" b="1" u="sng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/SCCM</a:t>
            </a:r>
            <a:r>
              <a:rPr lang="ru-RU" b="1" u="sng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74332" y="4653135"/>
            <a:ext cx="9669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1991</a:t>
            </a:r>
            <a:endParaRPr lang="ru-RU" sz="2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378826"/>
            <a:ext cx="243848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Роджер </a:t>
            </a:r>
            <a:r>
              <a:rPr lang="ru-RU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К</a:t>
            </a:r>
            <a:r>
              <a:rPr lang="ru-RU" sz="2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sz="20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Боун</a:t>
            </a:r>
            <a:r>
              <a:rPr lang="ru-RU" sz="20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20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5150" y="4518622"/>
            <a:ext cx="1037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Чикаго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810355"/>
            <a:ext cx="1566532" cy="1981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-41879" y="328509"/>
            <a:ext cx="5036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Surviving</a:t>
            </a: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Sepsis</a:t>
            </a: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Campaign</a:t>
            </a: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03202" y="4035579"/>
            <a:ext cx="3911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2002-2007-2014-2017</a:t>
            </a:r>
            <a:endParaRPr lang="ru-RU" sz="24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85066" y="1248905"/>
            <a:ext cx="18309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err="1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Paediatric</a:t>
            </a:r>
            <a:r>
              <a:rPr lang="en-US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2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Sepsis</a:t>
            </a:r>
            <a:endParaRPr lang="ru-RU" sz="2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six</a:t>
            </a:r>
            <a:endParaRPr lang="en-US" sz="24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980629" y="3855566"/>
            <a:ext cx="1132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IPSSC</a:t>
            </a:r>
            <a:endParaRPr lang="ru-RU" sz="2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145739" y="3385719"/>
            <a:ext cx="9669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2005</a:t>
            </a:r>
            <a:endParaRPr lang="ru-RU" sz="2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106" name="Picture 10" descr="avatar for Goldstein, Brah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643" y="4799348"/>
            <a:ext cx="2044311" cy="204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5415505" y="5975392"/>
            <a:ext cx="1726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4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Brahm</a:t>
            </a:r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fontAlgn="base"/>
            <a:r>
              <a:rPr lang="en-US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Goldstein </a:t>
            </a:r>
            <a:endParaRPr lang="en-US" sz="24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048636" y="2257082"/>
            <a:ext cx="9669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</a:t>
            </a:r>
            <a:r>
              <a:rPr lang="en-US" sz="2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ru-RU" sz="2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endParaRPr lang="ru-RU" sz="2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285794" y="4266919"/>
            <a:ext cx="29835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pediatric sepsis</a:t>
            </a:r>
            <a:endParaRPr lang="ru-RU" sz="28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45058" y="3380867"/>
            <a:ext cx="2160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ACCM-PALS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051720" y="3754279"/>
            <a:ext cx="31742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Питсбург</a:t>
            </a:r>
            <a:r>
              <a:rPr lang="ru-RU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Пенсильвания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857797" y="2718747"/>
            <a:ext cx="2215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Великобритания</a:t>
            </a:r>
            <a:endParaRPr lang="ru-RU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251302" y="1172068"/>
            <a:ext cx="10967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NICE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393841" y="1665612"/>
            <a:ext cx="9669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</a:t>
            </a:r>
            <a:r>
              <a:rPr lang="en-US" sz="2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ru-RU" sz="2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endParaRPr lang="ru-RU" sz="2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502059" y="880782"/>
            <a:ext cx="22156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Великобритания</a:t>
            </a:r>
            <a:endParaRPr lang="ru-RU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819424" y="390754"/>
            <a:ext cx="22895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The 2nd </a:t>
            </a:r>
            <a:r>
              <a:rPr lang="en-US" sz="20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World</a:t>
            </a:r>
            <a:endParaRPr lang="ru-RU" sz="2000" b="1" dirty="0" smtClean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20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Sepsis</a:t>
            </a:r>
            <a:r>
              <a:rPr lang="en-US" sz="2000" b="1" dirty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  <a:r>
              <a:rPr lang="en-US" sz="20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Congress</a:t>
            </a:r>
            <a:endParaRPr lang="ru-RU" sz="20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366980" y="1048967"/>
            <a:ext cx="9669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 w="18000">
                  <a:solidFill>
                    <a:srgbClr val="C0504D">
                      <a:satMod val="140000"/>
                    </a:srgb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2018</a:t>
            </a:r>
            <a:endParaRPr lang="ru-RU" sz="2400" b="1" dirty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2" name="Picture 4" descr="http://safersportstraining.com/wp-content/uploads/2012/05/icon-acceleration.png"/>
          <p:cNvPicPr>
            <a:picLocks noChangeAspect="1" noChangeArrowheads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640" y="4980776"/>
            <a:ext cx="1496678" cy="1681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mfest.com.ua/wp-content/uploads/2018/02/Lexus-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086" y="1873820"/>
            <a:ext cx="2044923" cy="1027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I:\Новая папка\sepsis_logo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588224" y="2543034"/>
            <a:ext cx="2524445" cy="716719"/>
          </a:xfrm>
          <a:prstGeom prst="rect">
            <a:avLst/>
          </a:prstGeom>
          <a:noFill/>
        </p:spPr>
      </p:pic>
      <p:sp>
        <p:nvSpPr>
          <p:cNvPr id="42" name="5-конечная звезда 41"/>
          <p:cNvSpPr/>
          <p:nvPr/>
        </p:nvSpPr>
        <p:spPr>
          <a:xfrm>
            <a:off x="8144450" y="1378826"/>
            <a:ext cx="677079" cy="592089"/>
          </a:xfrm>
          <a:prstGeom prst="star5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787347"/>
            <a:ext cx="471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«Pediatric Advanced Life Support Septic Shock » (PALS) </a:t>
            </a:r>
            <a:endParaRPr lang="ru-RU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63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1010" y="25010"/>
            <a:ext cx="91436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«American College of Critical Care Medicine» (ACCM)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31010" y="264267"/>
            <a:ext cx="7956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«Pediatric Advanced Life Support Septic Shock » (PALS) </a:t>
            </a: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832" y="738424"/>
            <a:ext cx="917227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u="sng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Принцип обеспечения реанимации и стабилизации состояния. </a:t>
            </a:r>
            <a:r>
              <a:rPr lang="ru-RU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60 мин: </a:t>
            </a:r>
          </a:p>
          <a:p>
            <a:pPr marL="342900" indent="-342900">
              <a:buFontTx/>
              <a:buAutoNum type="alphaLcParenR"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обеспечить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поддержание проходимости дыхательных путей, </a:t>
            </a:r>
            <a:endParaRPr lang="ru-RU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Tx/>
              <a:buAutoNum type="alphaLcParenR"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обеспечить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внутрикостный или внутривенный доступ в течение 5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мин,</a:t>
            </a:r>
          </a:p>
          <a:p>
            <a:pPr marL="342900" indent="-342900">
              <a:buFontTx/>
              <a:buAutoNum type="alphaLcParenR"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начать </a:t>
            </a:r>
            <a:r>
              <a:rPr lang="ru-RU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инфузионную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терапию в течение первых 15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мин,</a:t>
            </a:r>
          </a:p>
          <a:p>
            <a:pPr marL="342900" indent="-342900">
              <a:buFontTx/>
              <a:buAutoNum type="alphaLcParenR"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ввести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антибиотик широкого спектра действия в течение первых 60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м,</a:t>
            </a:r>
          </a:p>
          <a:p>
            <a:pPr marL="342900" indent="-342900">
              <a:buFontTx/>
              <a:buAutoNum type="alphaLcParenR"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начать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периферическую или центральную инотропную терапию с рефрактерным к объему септическим шоком в течение первых 60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мин. 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31010" y="3385620"/>
            <a:ext cx="9144000" cy="347238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Wingdings" pitchFamily="2" charset="2"/>
              <a:buChar char="ü"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САНИРОВАНИЕ ОЧАГА СЕПСИСА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АНТИБАКТЕРИАЛЬНАЯ ТЕРАПИЯ: ДЕЭСКАЛАЦИЯ, ЭСКАЛАЦИЯ 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ИСКУССТВЕННАЯ </a:t>
            </a:r>
            <a:r>
              <a:rPr lang="ru-RU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ВЕНТИЛЯЦИЯ ЛЁГКИХ (АНАЛЬГЕЗИЯ И СЕДАЦИЯ</a:t>
            </a: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- ЭКСТРАКОРПОРАЛЬНАЯ МЕМБРАННАЯ ОКСИГЕНАЦИЯ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ИНФУЗИОННАЯ ТЕРАПИЯ: ПОДДЕРЖАНИЕ </a:t>
            </a:r>
            <a:r>
              <a:rPr lang="ru-RU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ВОДНОГО БАЛАНСА </a:t>
            </a:r>
            <a:endParaRPr lang="ru-RU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КОНТРОЛЬ </a:t>
            </a:r>
            <a:r>
              <a:rPr lang="ru-RU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ТЕМПЕРАТУРЫ, ГЛЮКОЗЫ, КАЛЬЦИЯ</a:t>
            </a: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ru-RU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ТРАНСФУЗИЯ </a:t>
            </a:r>
            <a:r>
              <a:rPr lang="ru-RU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ПРЕПАРАТОВ  КРОВИ, КОРРЕКЦИЯ </a:t>
            </a: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ДВС,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ПРОФИЛАКТИКА </a:t>
            </a:r>
            <a:r>
              <a:rPr lang="ru-RU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СТРЕССОВОЙ ЯЗВЫ, ЭНТЕРАЛЬНОЕ </a:t>
            </a: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ПИТАНИЕ,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АБДОМИНАЛЬНЫЙ КОМПАРТМЕНТ-СИНДРОМ, 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НЕДОСТАТОЧНОСТЬ </a:t>
            </a:r>
            <a:r>
              <a:rPr lang="ru-RU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ЩИТОВИДНОЙ </a:t>
            </a: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ЖЕЛЕЗЫ,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ПРОТИВОГРИБКОВАЯ И ПРОТИВОВИРУСНАЯ ТЕРАПИЯ</a:t>
            </a:r>
          </a:p>
          <a:p>
            <a:pPr marL="342900" indent="-342900" algn="l">
              <a:buFont typeface="Wingdings" pitchFamily="2" charset="2"/>
              <a:buChar char="ü"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ВНУТРИВЕННЫЙ 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ИММУНОГЛОБУЛИН</a:t>
            </a:r>
          </a:p>
          <a:p>
            <a:pPr algn="l"/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l"/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31009" y="3385620"/>
            <a:ext cx="9176704" cy="642918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86310" y="4238888"/>
            <a:ext cx="9243105" cy="40435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0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4665464"/>
            <a:ext cx="6839498" cy="45436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5832" y="5256726"/>
            <a:ext cx="9124661" cy="348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142" y="6419728"/>
            <a:ext cx="9144000" cy="43827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28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862" y="2769749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ТРАДИЦИОННАЯ ТЕРАПИЯ СЕПСИСА</a:t>
            </a:r>
            <a:endParaRPr lang="ru-RU" sz="2800" b="1" u="sng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745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9527" y="3740636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Возложенные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надежды на методы «очищения» крови при сепсисе, в плане элиминации эндотоксина, </a:t>
            </a:r>
            <a:r>
              <a:rPr lang="ru-RU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провоспалительных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 цитокинов, медиаторов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воспаления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, в виде высокообъемной </a:t>
            </a:r>
            <a:r>
              <a:rPr lang="ru-RU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гемофильтрации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гемофильтрации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 очень большого объема и использование мембран с высокой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точкой отсечения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на сегодняшний день не оправдались. </a:t>
            </a:r>
            <a:endParaRPr lang="ru-RU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А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применение данных методов в педиатрии ограничены, в связи с трудностью выполнения адекватного сосудистого доступа способного обеспечить высокие объемно-скоростные характеристики. </a:t>
            </a:r>
            <a:endParaRPr lang="ru-RU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rgbClr val="FE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СЛЕДОВАТЕЛЬНО, К АКТУАЛЬНЫМ МЕТОДАМ «ОЧИЩЕНИЯ» КРОВИ ПРИ СЕПСИСЕ У ДЕТЕЙ, МОЖНО ОТНЕСТИ МЕТОДЫ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СЕЛЕКТИВНОЙ ГЕМОАДСОРБЦИИ.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49910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«ОЧИЩЕНИЕ» КРОВИ ПРИ СЕПСИСЕ:</a:t>
            </a:r>
            <a:endParaRPr lang="ru-RU" sz="24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319" y="579358"/>
            <a:ext cx="9117154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ВЫСОКООБЪЕМНАЯ ГЕМОФИЛЬТРАЦИЯ </a:t>
            </a:r>
          </a:p>
          <a:p>
            <a:pPr lvl="0"/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</a:t>
            </a:r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IGH-VOLUME HEMOFILTRATION – HVHF, БОЛЕЕ 35 МЛ/КГ/Ч),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ГЕМОФИЛЬТРАЦИЯ ОЧЕНЬ БОЛЬШОГО ОБЪЕМА </a:t>
            </a:r>
          </a:p>
          <a:p>
            <a:pPr lvl="0"/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VERY HIGH</a:t>
            </a:r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VOLUME HEMOFILTRATION </a:t>
            </a:r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 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VHVHF</a:t>
            </a:r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БОЛЕЕ 45 МЛ/КГ/Ч),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ИСПОЛЬЗОВАНИЕ МЕМБРАН С ВЫСОКОЙ ОТСЕЧКОЙ </a:t>
            </a:r>
          </a:p>
          <a:p>
            <a:pPr lvl="0"/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(HIGH-CUT-OFF – HCO),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МЕТОДЫ ГЕМОСОРБЦИИ ЭНДОТОКСИНА И ЦИТОКИНОВ </a:t>
            </a:r>
          </a:p>
          <a:p>
            <a:pPr lvl="0"/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(HEMOPERFUSION – 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HP</a:t>
            </a:r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). 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НЕПРЕРЫВНАЯ ПЛАЗМОФИЛЬТРАЦИЯ В СОЧЕТАНИИ С АДСОРБЦИЕЙ </a:t>
            </a:r>
          </a:p>
          <a:p>
            <a:pPr lvl="0"/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r>
              <a:rPr lang="ru-RU" sz="1400" b="1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ONTINUOUS PLASMAFILTRATION COUPLED WITH ADSORPTION – CPFA).</a:t>
            </a:r>
            <a:endParaRPr lang="ru-RU" sz="1400" b="1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68585" y="19891"/>
            <a:ext cx="386644" cy="25853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b="1" dirty="0" smtClean="0"/>
              <a:t>C</a:t>
            </a:r>
          </a:p>
          <a:p>
            <a:r>
              <a:rPr lang="ru-RU" b="1" dirty="0" smtClean="0"/>
              <a:t>A</a:t>
            </a:r>
          </a:p>
          <a:p>
            <a:r>
              <a:rPr lang="ru-RU" b="1" dirty="0" smtClean="0"/>
              <a:t>R</a:t>
            </a:r>
          </a:p>
          <a:p>
            <a:r>
              <a:rPr lang="ru-RU" b="1" dirty="0" smtClean="0"/>
              <a:t>P</a:t>
            </a:r>
          </a:p>
          <a:p>
            <a:r>
              <a:rPr lang="ru-RU" b="1" dirty="0" smtClean="0"/>
              <a:t>E</a:t>
            </a:r>
          </a:p>
          <a:p>
            <a:r>
              <a:rPr lang="ru-RU" b="1" dirty="0" smtClean="0"/>
              <a:t>D</a:t>
            </a:r>
          </a:p>
          <a:p>
            <a:r>
              <a:rPr lang="ru-RU" b="1" dirty="0" smtClean="0"/>
              <a:t>I</a:t>
            </a:r>
          </a:p>
          <a:p>
            <a:r>
              <a:rPr lang="ru-RU" b="1" dirty="0" smtClean="0"/>
              <a:t>E</a:t>
            </a:r>
          </a:p>
          <a:p>
            <a:r>
              <a:rPr lang="ru-RU" b="1" dirty="0" smtClean="0"/>
              <a:t>M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55229" y="19891"/>
            <a:ext cx="492955" cy="34163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P</a:t>
            </a:r>
          </a:p>
          <a:p>
            <a:r>
              <a:rPr lang="en-US" b="1" dirty="0" smtClean="0"/>
              <a:t>R</a:t>
            </a:r>
            <a:endParaRPr lang="ru-RU" b="1" dirty="0" smtClean="0"/>
          </a:p>
          <a:p>
            <a:r>
              <a:rPr lang="en-US" b="1" dirty="0" smtClean="0"/>
              <a:t>I</a:t>
            </a:r>
            <a:endParaRPr lang="ru-RU" b="1" dirty="0" smtClean="0"/>
          </a:p>
          <a:p>
            <a:r>
              <a:rPr lang="en-US" b="1" dirty="0" smtClean="0"/>
              <a:t>S</a:t>
            </a:r>
            <a:endParaRPr lang="ru-RU" b="1" dirty="0" smtClean="0"/>
          </a:p>
          <a:p>
            <a:r>
              <a:rPr lang="en-US" b="1" dirty="0" smtClean="0"/>
              <a:t>M</a:t>
            </a:r>
            <a:endParaRPr lang="ru-RU" b="1" dirty="0" smtClean="0"/>
          </a:p>
          <a:p>
            <a:r>
              <a:rPr lang="en-US" b="1" dirty="0" smtClean="0"/>
              <a:t>A</a:t>
            </a:r>
            <a:endParaRPr lang="ru-RU" b="1" dirty="0" smtClean="0"/>
          </a:p>
          <a:p>
            <a:r>
              <a:rPr lang="en-US" b="1" dirty="0" smtClean="0"/>
              <a:t>F</a:t>
            </a:r>
            <a:endParaRPr lang="ru-RU" b="1" dirty="0" smtClean="0"/>
          </a:p>
          <a:p>
            <a:r>
              <a:rPr lang="en-US" b="1" dirty="0" smtClean="0"/>
              <a:t>L</a:t>
            </a:r>
            <a:endParaRPr lang="ru-RU" b="1" dirty="0" smtClean="0"/>
          </a:p>
          <a:p>
            <a:r>
              <a:rPr lang="en-US" b="1" dirty="0" smtClean="0"/>
              <a:t>E</a:t>
            </a:r>
            <a:endParaRPr lang="ru-RU" b="1" dirty="0" smtClean="0"/>
          </a:p>
          <a:p>
            <a:r>
              <a:rPr lang="ru-RU" b="1" dirty="0" smtClean="0"/>
              <a:t>X </a:t>
            </a:r>
          </a:p>
          <a:p>
            <a:r>
              <a:rPr lang="ru-RU" b="1" dirty="0" smtClean="0"/>
              <a:t>HF</a:t>
            </a:r>
          </a:p>
          <a:p>
            <a:r>
              <a:rPr lang="ru-RU" b="1" dirty="0" smtClean="0"/>
              <a:t>20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744623" y="19891"/>
            <a:ext cx="396262" cy="236988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</a:t>
            </a:r>
          </a:p>
          <a:p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6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</a:t>
            </a:r>
            <a:endParaRPr lang="ru-RU" sz="1600" b="1" dirty="0" smtClean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748184" y="2404208"/>
            <a:ext cx="395816" cy="2031325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Q</a:t>
            </a:r>
            <a:endParaRPr lang="ru-RU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</a:t>
            </a:r>
            <a:endParaRPr lang="ru-RU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</a:t>
            </a:r>
            <a:endParaRPr lang="ru-RU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</a:t>
            </a:r>
            <a:endParaRPr lang="ru-RU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</a:t>
            </a:r>
            <a:endParaRPr lang="ru-RU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 </a:t>
            </a:r>
            <a:endParaRPr lang="ru-RU" b="1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6074" y="12032"/>
            <a:ext cx="742511" cy="369332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NEW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29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4758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897" y="4304260"/>
            <a:ext cx="5838825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971010"/>
            <a:ext cx="4462887" cy="660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19021" y="573141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ЭЛИМИНАЦИЯ ЭНДОТОКСИНОВ, ПРОВОСПАЛИТЕЛЬНЫХ ЦИТОКИНОВ,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ИММУНЫХ КОМПЛЕКСОВ, ВОССТАНОВЛЕНИЕ ГОМЕОСТАЗА</a:t>
            </a:r>
            <a:endParaRPr lang="ru-RU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26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7602</TotalTime>
  <Words>4693</Words>
  <Application>Microsoft Office PowerPoint</Application>
  <PresentationFormat>Экран (4:3)</PresentationFormat>
  <Paragraphs>823</Paragraphs>
  <Slides>34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Тема Office</vt:lpstr>
      <vt:lpstr>Документ</vt:lpstr>
      <vt:lpstr>КЛИНИКО-ЛАБОРАТОРНОЕ ОБОСНОВАНИЕ ПРИМЕНЕНИЯ АНТИПРОТЕИНАЗНОЙ ГЕМОСОРБЦИИ В КОМПЛЕКСНОЙ ТЕРАПИИ ДЕТЕЙ С СЕПСИСОМ</vt:lpstr>
      <vt:lpstr>Презентация PowerPoint</vt:lpstr>
      <vt:lpstr>Летальность от сепсиса у детей </vt:lpstr>
      <vt:lpstr>Летальность от сепсиса в Республике Беларусь у детей до 17 лет: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Особенности проведения гемосорбции в детской практике: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Летальность от сепсиса у детей </dc:title>
  <dc:creator>Admin_</dc:creator>
  <cp:lastModifiedBy>Windows User</cp:lastModifiedBy>
  <cp:revision>93</cp:revision>
  <dcterms:created xsi:type="dcterms:W3CDTF">2022-03-19T08:13:52Z</dcterms:created>
  <dcterms:modified xsi:type="dcterms:W3CDTF">2022-03-25T05:37:40Z</dcterms:modified>
</cp:coreProperties>
</file>